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63" r:id="rId10"/>
    <p:sldId id="264" r:id="rId11"/>
    <p:sldId id="283" r:id="rId12"/>
    <p:sldId id="267" r:id="rId13"/>
    <p:sldId id="268" r:id="rId14"/>
    <p:sldId id="269" r:id="rId15"/>
    <p:sldId id="270" r:id="rId16"/>
    <p:sldId id="271" r:id="rId17"/>
    <p:sldId id="274" r:id="rId18"/>
    <p:sldId id="284" r:id="rId19"/>
    <p:sldId id="275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4A4"/>
    <a:srgbClr val="C4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494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38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7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3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313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8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7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2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17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7AC876-4EEB-4A63-9798-0076A4D7A537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4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C1724-CE05-445D-B9FD-18356D59A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Spatial-Reconfigurable</a:t>
            </a:r>
            <a:br>
              <a:rPr lang="en-US" altLang="zh-TW"/>
            </a:br>
            <a:r>
              <a:rPr lang="en-US" altLang="zh-TW"/>
              <a:t>Phased Array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10571E6-E0BE-43E5-9850-564C423684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R09942006  </a:t>
            </a:r>
            <a:r>
              <a:rPr lang="en-US" altLang="zh-TW"/>
              <a:t>Shih-Ming Huang</a:t>
            </a:r>
            <a:endParaRPr 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A6EE967-2D46-4DE6-8600-09DB788FD977}"/>
              </a:ext>
            </a:extLst>
          </p:cNvPr>
          <p:cNvGrpSpPr/>
          <p:nvPr/>
        </p:nvGrpSpPr>
        <p:grpSpPr>
          <a:xfrm>
            <a:off x="7208668" y="3408076"/>
            <a:ext cx="3947012" cy="2690972"/>
            <a:chOff x="7482988" y="2545080"/>
            <a:chExt cx="3947012" cy="269097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C3A4A9A-C938-47CE-B23C-0CE2519BDD9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" t="1546" r="57518" b="32824"/>
            <a:stretch/>
          </p:blipFill>
          <p:spPr>
            <a:xfrm>
              <a:off x="7482988" y="2566003"/>
              <a:ext cx="3764132" cy="267004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DAD6D3D-9DCF-4C8A-8656-E9B170F1FA84}"/>
                </a:ext>
              </a:extLst>
            </p:cNvPr>
            <p:cNvSpPr/>
            <p:nvPr/>
          </p:nvSpPr>
          <p:spPr>
            <a:xfrm>
              <a:off x="10568176" y="2545080"/>
              <a:ext cx="688848" cy="883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D82D0B6-C5FB-4582-931A-6CC1BC73AA6E}"/>
                </a:ext>
              </a:extLst>
            </p:cNvPr>
            <p:cNvSpPr/>
            <p:nvPr/>
          </p:nvSpPr>
          <p:spPr>
            <a:xfrm>
              <a:off x="10799824" y="4424533"/>
              <a:ext cx="630176" cy="616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2C01D14-1744-4395-BF75-385C93763410}"/>
              </a:ext>
            </a:extLst>
          </p:cNvPr>
          <p:cNvSpPr/>
          <p:nvPr/>
        </p:nvSpPr>
        <p:spPr>
          <a:xfrm>
            <a:off x="7208668" y="3408076"/>
            <a:ext cx="688848" cy="883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73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8C81D-4A20-4CB4-AA21-60B35E0F1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 of LAPs [5] </a:t>
            </a:r>
            <a:r>
              <a:rPr lang="en-US" sz="2400"/>
              <a:t>(Compared with HAPs)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A36673-F831-414B-8B52-2C8C93DC1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024" y="1845734"/>
            <a:ext cx="5315712" cy="4023360"/>
          </a:xfrm>
        </p:spPr>
        <p:txBody>
          <a:bodyPr/>
          <a:lstStyle/>
          <a:p>
            <a:r>
              <a:rPr lang="en-US"/>
              <a:t>Pros: </a:t>
            </a:r>
          </a:p>
          <a:p>
            <a:pPr lvl="1"/>
            <a:r>
              <a:rPr lang="en-US"/>
              <a:t>High Mobilities</a:t>
            </a:r>
          </a:p>
          <a:p>
            <a:pPr lvl="1"/>
            <a:r>
              <a:rPr lang="en-US"/>
              <a:t>Short Line-of-Sights</a:t>
            </a:r>
          </a:p>
          <a:p>
            <a:pPr lvl="1"/>
            <a:r>
              <a:rPr lang="en-US"/>
              <a:t>Cost-Efficient</a:t>
            </a:r>
          </a:p>
          <a:p>
            <a:r>
              <a:rPr lang="en-US"/>
              <a:t>Cons: </a:t>
            </a:r>
          </a:p>
          <a:p>
            <a:pPr lvl="1"/>
            <a:r>
              <a:rPr lang="en-US"/>
              <a:t>Only Lift Limited Weight (&lt;7kg)</a:t>
            </a:r>
          </a:p>
          <a:p>
            <a:pPr lvl="1"/>
            <a:r>
              <a:rPr lang="en-US"/>
              <a:t>Limited Duration (&lt;1hr)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b="1"/>
              <a:t>Spatial-Reconfigurable Phased Array (SPRArray)</a:t>
            </a:r>
          </a:p>
          <a:p>
            <a:pPr marL="932688" lvl="2" indent="-457200">
              <a:buClr>
                <a:srgbClr val="00B050"/>
              </a:buClr>
              <a:buFont typeface="+mj-lt"/>
              <a:buAutoNum type="arabicPeriod"/>
            </a:pPr>
            <a:r>
              <a:rPr lang="en-US" sz="1800" b="1">
                <a:solidFill>
                  <a:srgbClr val="00B050"/>
                </a:solidFill>
              </a:rPr>
              <a:t>High Gain Saves Power</a:t>
            </a:r>
          </a:p>
          <a:p>
            <a:pPr marL="932688" lvl="2" indent="-457200">
              <a:buClr>
                <a:srgbClr val="00B050"/>
              </a:buClr>
              <a:buFont typeface="+mj-lt"/>
              <a:buAutoNum type="arabicPeriod"/>
            </a:pPr>
            <a:r>
              <a:rPr lang="en-US" sz="1800" b="1">
                <a:solidFill>
                  <a:srgbClr val="00B050"/>
                </a:solidFill>
              </a:rPr>
              <a:t>Operate While Charging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7DE4B3-3CE3-4693-8B1F-1804D71218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4" y="1980354"/>
            <a:ext cx="6012180" cy="38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BFB18-C2B7-4C80-888D-EE1271C7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F72F22-ECDA-43A4-A592-DCB2BB156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704576" cy="402336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/>
              <a:t>Introduction to Spatial-Reconfigurable Phased Array (SPRArray)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/>
              <a:t>Application &amp; Motivation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Multi-Tier Drone Architecture for 5G/B5G Cellular Networks: Challenges, Trends, and Prospects </a:t>
            </a:r>
            <a:r>
              <a:rPr lang="en-US" altLang="zh-TW"/>
              <a:t>[5]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b="1"/>
              <a:t>Survey on Previous Work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Radiation analysis of conformal phased array antennas on distorted structures (2003) [1]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A Self-Adapting Flexible (SELFLEX) Antenna Array for Changing Conformal Surface Applications (2013) [2]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A Survey on Indoor Positioning Systems (2014) [3]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/>
              <a:t>Survey of Indoor Localization Systems and Technologies (2019) [4]</a:t>
            </a:r>
            <a:endParaRPr lang="en-US" altLang="zh-TW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TW" b="1"/>
              <a:t>Self-Invented Microwave Assisted Positioning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 altLang="zh-TW"/>
              <a:t>Setup &amp; Data Interpretation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 altLang="zh-TW"/>
              <a:t>Range Resolution: 2.3cm ; Max. Detection Range: 1.5m</a:t>
            </a:r>
          </a:p>
          <a:p>
            <a:pPr marL="749808" lvl="1" indent="-457200">
              <a:lnSpc>
                <a:spcPct val="150000"/>
              </a:lnSpc>
            </a:pPr>
            <a:endParaRPr lang="en-US" altLang="zh-TW"/>
          </a:p>
          <a:p>
            <a:pPr marL="0" indent="0">
              <a:lnSpc>
                <a:spcPct val="15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7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08009-A0B5-4C6A-B0A7-6825C668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Radiation analysis of conformal phased array antennas on distorted structures [1]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8811FF1-C964-4D7E-B2F1-9D0693240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34071"/>
            <a:ext cx="4659527" cy="40227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470C84-9EDB-4F32-A841-8F762F84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404" y="2767584"/>
            <a:ext cx="4516341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5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1AD4B5-9870-4F05-A2BD-86E83F36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Radiation analysis of conformal phased array antennas on distorted structures [1]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FBE79EF-6DD2-43AD-828D-78BC59766D0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8" y="1798320"/>
            <a:ext cx="6104233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5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49890A-E161-44E5-91C4-5CF8968A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A Self-Adapting Flexible (SELFLEX) Antenna Array for Changing Conformal Surface Applications (2013) [2]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09EC965-BE59-4239-B6B2-84A9840F20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16557"/>
            <a:ext cx="10058400" cy="35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61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29DFFEA-0191-43BC-B1CD-61451F1B865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854" y="1846263"/>
            <a:ext cx="8680617" cy="4022725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2DF7DF1C-31E8-405F-B6D6-46D9949344AB}"/>
              </a:ext>
            </a:extLst>
          </p:cNvPr>
          <p:cNvSpPr txBox="1">
            <a:spLocks/>
          </p:cNvSpPr>
          <p:nvPr/>
        </p:nvSpPr>
        <p:spPr>
          <a:xfrm>
            <a:off x="1096962" y="26363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 Self-Adapting Flexible (SELFLEX) Antenna Array for Changing Conformal Surface Applications (2013) [2]</a:t>
            </a:r>
          </a:p>
        </p:txBody>
      </p:sp>
    </p:spTree>
    <p:extLst>
      <p:ext uri="{BB962C8B-B14F-4D97-AF65-F5344CB8AC3E}">
        <p14:creationId xmlns:p14="http://schemas.microsoft.com/office/powerpoint/2010/main" val="380035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04A8BE-67F6-4523-87FA-68E6621B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A Survey on Indoor Positioning Systems (2014)[3]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DA9AF54-EA56-4FD6-A208-890AEB8F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7" y="1825915"/>
            <a:ext cx="5762325" cy="19560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1926485-E1B5-444E-ACF7-050EAD6AD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615"/>
          <a:stretch/>
        </p:blipFill>
        <p:spPr>
          <a:xfrm>
            <a:off x="292171" y="3870535"/>
            <a:ext cx="5601615" cy="2272685"/>
          </a:xfrm>
          <a:prstGeom prst="rect">
            <a:avLst/>
          </a:prstGeom>
        </p:spPr>
      </p:pic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040C63B0-6AEF-474A-9994-5ED100DB4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098514"/>
              </p:ext>
            </p:extLst>
          </p:nvPr>
        </p:nvGraphicFramePr>
        <p:xfrm>
          <a:off x="6096000" y="2074140"/>
          <a:ext cx="573507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3539886513"/>
                    </a:ext>
                  </a:extLst>
                </a:gridCol>
                <a:gridCol w="1067324">
                  <a:extLst>
                    <a:ext uri="{9D8B030D-6E8A-4147-A177-3AD203B41FA5}">
                      <a16:colId xmlns:a16="http://schemas.microsoft.com/office/drawing/2014/main" val="3616960679"/>
                    </a:ext>
                  </a:extLst>
                </a:gridCol>
                <a:gridCol w="1396821">
                  <a:extLst>
                    <a:ext uri="{9D8B030D-6E8A-4147-A177-3AD203B41FA5}">
                      <a16:colId xmlns:a16="http://schemas.microsoft.com/office/drawing/2014/main" val="3435062008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3252832056"/>
                    </a:ext>
                  </a:extLst>
                </a:gridCol>
                <a:gridCol w="1080219">
                  <a:extLst>
                    <a:ext uri="{9D8B030D-6E8A-4147-A177-3AD203B41FA5}">
                      <a16:colId xmlns:a16="http://schemas.microsoft.com/office/drawing/2014/main" val="277364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Solutions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16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0.001m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8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Infrared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0.01m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19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Ultrasound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0.01m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49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RSSI (1 sec.)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2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Bluteooth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RSSI (1 sec.)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2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RFID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7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Wide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20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Proposed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B050"/>
                          </a:solidFill>
                        </a:rPr>
                        <a:t>0.005m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158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2BFB8DC-95CA-45B3-A1DC-E5754512B06A}"/>
                  </a:ext>
                </a:extLst>
              </p:cNvPr>
              <p:cNvSpPr txBox="1"/>
              <p:nvPr/>
            </p:nvSpPr>
            <p:spPr>
              <a:xfrm>
                <a:off x="6889072" y="5833054"/>
                <a:ext cx="1766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𝑮𝑯𝒛</m:t>
                      </m:r>
                    </m:oMath>
                  </m:oMathPara>
                </a14:m>
                <a:endParaRPr lang="en-US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2BFB8DC-95CA-45B3-A1DC-E5754512B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72" y="5833054"/>
                <a:ext cx="176665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CD93FA9-2607-4E51-922E-DED84669E0FD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7772400" y="5442012"/>
            <a:ext cx="0" cy="3910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815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FE689-FDFA-4860-A0C4-4D4DE4D2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Survey of Indoor Localization Systems and Technologies (2019) [4]</a:t>
            </a:r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B342E9C2-16AF-425E-AAAE-39262D7F3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89" b="65075"/>
          <a:stretch/>
        </p:blipFill>
        <p:spPr bwMode="auto">
          <a:xfrm>
            <a:off x="448686" y="2074140"/>
            <a:ext cx="2488413" cy="360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F1A2ED75-246A-439D-AAAE-BBFC55DA1B28}"/>
              </a:ext>
            </a:extLst>
          </p:cNvPr>
          <p:cNvGrpSpPr/>
          <p:nvPr/>
        </p:nvGrpSpPr>
        <p:grpSpPr>
          <a:xfrm>
            <a:off x="3314404" y="2074140"/>
            <a:ext cx="2671867" cy="3607397"/>
            <a:chOff x="3497285" y="2002340"/>
            <a:chExt cx="2539766" cy="3552224"/>
          </a:xfrm>
        </p:grpSpPr>
        <p:pic>
          <p:nvPicPr>
            <p:cNvPr id="7" name="內容版面配置區 6">
              <a:extLst>
                <a:ext uri="{FF2B5EF4-FFF2-40B4-BE49-F238E27FC236}">
                  <a16:creationId xmlns:a16="http://schemas.microsoft.com/office/drawing/2014/main" id="{196AE33A-236A-4866-A4AF-F2060266D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58" r="73589" b="33326"/>
            <a:stretch/>
          </p:blipFill>
          <p:spPr bwMode="auto">
            <a:xfrm>
              <a:off x="3497285" y="2200515"/>
              <a:ext cx="2539766" cy="3354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內容版面配置區 6">
              <a:extLst>
                <a:ext uri="{FF2B5EF4-FFF2-40B4-BE49-F238E27FC236}">
                  <a16:creationId xmlns:a16="http://schemas.microsoft.com/office/drawing/2014/main" id="{420BD0DB-BF65-4E20-8082-C74BB69E9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589" b="98120"/>
            <a:stretch/>
          </p:blipFill>
          <p:spPr bwMode="auto">
            <a:xfrm>
              <a:off x="3497285" y="2002340"/>
              <a:ext cx="2539766" cy="19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71870E7-7B4C-4D50-9430-90FEFD2977F7}"/>
              </a:ext>
            </a:extLst>
          </p:cNvPr>
          <p:cNvSpPr/>
          <p:nvPr/>
        </p:nvSpPr>
        <p:spPr>
          <a:xfrm>
            <a:off x="118909" y="2074140"/>
            <a:ext cx="220048" cy="3606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Wi-Fi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EF5F652-174E-4CB7-BF53-10B2CE314C4D}"/>
              </a:ext>
            </a:extLst>
          </p:cNvPr>
          <p:cNvSpPr/>
          <p:nvPr/>
        </p:nvSpPr>
        <p:spPr>
          <a:xfrm>
            <a:off x="2991964" y="2074140"/>
            <a:ext cx="267576" cy="173387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UltraSonic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79A053E-EF90-4F17-9F71-E4AFAE796232}"/>
              </a:ext>
            </a:extLst>
          </p:cNvPr>
          <p:cNvSpPr/>
          <p:nvPr/>
        </p:nvSpPr>
        <p:spPr>
          <a:xfrm>
            <a:off x="2991963" y="3864864"/>
            <a:ext cx="267576" cy="542544"/>
          </a:xfrm>
          <a:prstGeom prst="roundRect">
            <a:avLst/>
          </a:prstGeom>
          <a:solidFill>
            <a:srgbClr val="F2A4A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BT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EC5591F-74EC-4ADE-96D9-BFFF33B6AABB}"/>
              </a:ext>
            </a:extLst>
          </p:cNvPr>
          <p:cNvSpPr/>
          <p:nvPr/>
        </p:nvSpPr>
        <p:spPr>
          <a:xfrm>
            <a:off x="2991963" y="4464256"/>
            <a:ext cx="267576" cy="122278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RFID</a:t>
            </a: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A294F7CE-EF9C-4F31-AE4D-E3F4C9F802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519404"/>
              </p:ext>
            </p:extLst>
          </p:nvPr>
        </p:nvGraphicFramePr>
        <p:xfrm>
          <a:off x="6096000" y="2074140"/>
          <a:ext cx="573507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3539886513"/>
                    </a:ext>
                  </a:extLst>
                </a:gridCol>
                <a:gridCol w="1067324">
                  <a:extLst>
                    <a:ext uri="{9D8B030D-6E8A-4147-A177-3AD203B41FA5}">
                      <a16:colId xmlns:a16="http://schemas.microsoft.com/office/drawing/2014/main" val="3616960679"/>
                    </a:ext>
                  </a:extLst>
                </a:gridCol>
                <a:gridCol w="1396821">
                  <a:extLst>
                    <a:ext uri="{9D8B030D-6E8A-4147-A177-3AD203B41FA5}">
                      <a16:colId xmlns:a16="http://schemas.microsoft.com/office/drawing/2014/main" val="3435062008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3252832056"/>
                    </a:ext>
                  </a:extLst>
                </a:gridCol>
                <a:gridCol w="1080219">
                  <a:extLst>
                    <a:ext uri="{9D8B030D-6E8A-4147-A177-3AD203B41FA5}">
                      <a16:colId xmlns:a16="http://schemas.microsoft.com/office/drawing/2014/main" val="277364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Solutions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16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0.001m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8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Infrared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0.01m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19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Ultrasound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0.01m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49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RSSI (1 sec.)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2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Bluteooth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RSSI (1 sec.)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2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RFID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7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Wide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20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Proposed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0B050"/>
                          </a:solidFill>
                        </a:rPr>
                        <a:t>0.005m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0.1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158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E46A82F-1FA4-4354-80C9-D0A727086807}"/>
                  </a:ext>
                </a:extLst>
              </p:cNvPr>
              <p:cNvSpPr txBox="1"/>
              <p:nvPr/>
            </p:nvSpPr>
            <p:spPr>
              <a:xfrm>
                <a:off x="6889072" y="5833054"/>
                <a:ext cx="1766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𝑮𝑯𝒛</m:t>
                      </m:r>
                    </m:oMath>
                  </m:oMathPara>
                </a14:m>
                <a:endParaRPr lang="en-US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E46A82F-1FA4-4354-80C9-D0A727086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72" y="5833054"/>
                <a:ext cx="176665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EB936AC-7E00-4B63-A7E6-1DE8987DB7E3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72400" y="5442012"/>
            <a:ext cx="0" cy="3910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93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BFB18-C2B7-4C80-888D-EE1271C7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F72F22-ECDA-43A4-A592-DCB2BB156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704576" cy="402336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/>
              <a:t>Introduction to Spatial-Reconfigurable Phased Array (SPRArray)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/>
              <a:t>Application &amp; Motivation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Multi-Tier Drone Architecture for 5G/B5G Cellular Networks: Challenges, Trends, and Prospects </a:t>
            </a:r>
            <a:r>
              <a:rPr lang="en-US" altLang="zh-TW"/>
              <a:t>[5]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b="1"/>
              <a:t>Survey on Previous Work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Radiation analysis of conformal phased array antennas on distorted structures (2003) [1]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A Self-Adapting Flexible (SELFLEX) Antenna Array for Changing Conformal Surface Applications (2013) [2]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A Survey on Indoor Positioning Systems (2014) [3]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/>
              <a:t>Survey of Indoor Localization Systems and Technologies (2019) [4]</a:t>
            </a:r>
            <a:endParaRPr lang="en-US" altLang="zh-TW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TW" b="1"/>
              <a:t>Self-Invented Microwave Assisted Positioning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 altLang="zh-TW"/>
              <a:t>Setup &amp; Data Interpretation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 altLang="zh-TW"/>
              <a:t>Range Resolution: 2.3cm ; Max. Detection Range: 1.5m</a:t>
            </a:r>
          </a:p>
          <a:p>
            <a:pPr marL="749808" lvl="1" indent="-457200">
              <a:lnSpc>
                <a:spcPct val="150000"/>
              </a:lnSpc>
            </a:pPr>
            <a:endParaRPr lang="en-US" altLang="zh-TW"/>
          </a:p>
          <a:p>
            <a:pPr marL="0" indent="0">
              <a:lnSpc>
                <a:spcPct val="15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4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5A868-524F-47C2-9E2B-9355F5AE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Self-Invented Microwave-Assisted Positioning (MAP)</a:t>
            </a:r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FE3E2738-4060-4E00-803A-77AC12084315}"/>
              </a:ext>
            </a:extLst>
          </p:cNvPr>
          <p:cNvGrpSpPr/>
          <p:nvPr/>
        </p:nvGrpSpPr>
        <p:grpSpPr>
          <a:xfrm>
            <a:off x="320040" y="2069689"/>
            <a:ext cx="7842504" cy="3435960"/>
            <a:chOff x="614224" y="1773949"/>
            <a:chExt cx="10234284" cy="3899988"/>
          </a:xfrm>
        </p:grpSpPr>
        <p:sp>
          <p:nvSpPr>
            <p:cNvPr id="83" name="矩形: 圓角 82">
              <a:extLst>
                <a:ext uri="{FF2B5EF4-FFF2-40B4-BE49-F238E27FC236}">
                  <a16:creationId xmlns:a16="http://schemas.microsoft.com/office/drawing/2014/main" id="{81B5C5B4-E175-45D9-BEA6-FA8030693A16}"/>
                </a:ext>
              </a:extLst>
            </p:cNvPr>
            <p:cNvSpPr/>
            <p:nvPr/>
          </p:nvSpPr>
          <p:spPr>
            <a:xfrm>
              <a:off x="798725" y="2420280"/>
              <a:ext cx="1310196" cy="885548"/>
            </a:xfrm>
            <a:prstGeom prst="round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RF SG</a:t>
              </a:r>
            </a:p>
          </p:txBody>
        </p:sp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4ED41912-705B-4341-A08C-806B8451C0D9}"/>
                </a:ext>
              </a:extLst>
            </p:cNvPr>
            <p:cNvSpPr/>
            <p:nvPr/>
          </p:nvSpPr>
          <p:spPr>
            <a:xfrm>
              <a:off x="838200" y="4628966"/>
              <a:ext cx="1310196" cy="885548"/>
            </a:xfrm>
            <a:prstGeom prst="round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SG</a:t>
              </a:r>
            </a:p>
          </p:txBody>
        </p: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72FE45EF-5F92-488F-89E2-5562366CF09D}"/>
                </a:ext>
              </a:extLst>
            </p:cNvPr>
            <p:cNvGrpSpPr/>
            <p:nvPr/>
          </p:nvGrpSpPr>
          <p:grpSpPr>
            <a:xfrm>
              <a:off x="3492528" y="4805409"/>
              <a:ext cx="610158" cy="532661"/>
              <a:chOff x="9177476" y="785672"/>
              <a:chExt cx="610158" cy="532661"/>
            </a:xfrm>
            <a:solidFill>
              <a:srgbClr val="00B0F0"/>
            </a:solidFill>
          </p:grpSpPr>
          <p:sp>
            <p:nvSpPr>
              <p:cNvPr id="86" name="矩形: 圓角 85">
                <a:extLst>
                  <a:ext uri="{FF2B5EF4-FFF2-40B4-BE49-F238E27FC236}">
                    <a16:creationId xmlns:a16="http://schemas.microsoft.com/office/drawing/2014/main" id="{86118956-43CE-4436-B6D5-B571CC8A57EA}"/>
                  </a:ext>
                </a:extLst>
              </p:cNvPr>
              <p:cNvSpPr/>
              <p:nvPr/>
            </p:nvSpPr>
            <p:spPr>
              <a:xfrm>
                <a:off x="9177476" y="878889"/>
                <a:ext cx="206221" cy="346229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梯形 86">
                <a:extLst>
                  <a:ext uri="{FF2B5EF4-FFF2-40B4-BE49-F238E27FC236}">
                    <a16:creationId xmlns:a16="http://schemas.microsoft.com/office/drawing/2014/main" id="{091C6CEA-2C29-437F-8BC1-433684F6F2DA}"/>
                  </a:ext>
                </a:extLst>
              </p:cNvPr>
              <p:cNvSpPr/>
              <p:nvPr/>
            </p:nvSpPr>
            <p:spPr>
              <a:xfrm rot="16200000">
                <a:off x="9319335" y="850034"/>
                <a:ext cx="532661" cy="403937"/>
              </a:xfrm>
              <a:prstGeom prst="trapezoid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42D9CFBF-4E57-4896-9B19-95C35FADF455}"/>
                </a:ext>
              </a:extLst>
            </p:cNvPr>
            <p:cNvCxnSpPr>
              <a:cxnSpLocks/>
              <a:stCxn id="84" idx="3"/>
              <a:endCxn id="86" idx="1"/>
            </p:cNvCxnSpPr>
            <p:nvPr/>
          </p:nvCxnSpPr>
          <p:spPr>
            <a:xfrm>
              <a:off x="2148396" y="5071740"/>
              <a:ext cx="1344132" cy="1"/>
            </a:xfrm>
            <a:prstGeom prst="line">
              <a:avLst/>
            </a:prstGeom>
            <a:noFill/>
            <a:ln w="762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302AF411-A0C9-47EF-B26F-77850252664F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flipV="1">
              <a:off x="2953862" y="3169330"/>
              <a:ext cx="0" cy="1902412"/>
            </a:xfrm>
            <a:prstGeom prst="line">
              <a:avLst/>
            </a:prstGeom>
            <a:noFill/>
            <a:ln w="762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075D80BA-1984-4DA7-9FE6-B84EB369BD67}"/>
                </a:ext>
              </a:extLst>
            </p:cNvPr>
            <p:cNvSpPr/>
            <p:nvPr/>
          </p:nvSpPr>
          <p:spPr>
            <a:xfrm>
              <a:off x="2647586" y="2556779"/>
              <a:ext cx="612551" cy="612551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72A92BB-3417-4022-B2FD-03DF60935A2B}"/>
                </a:ext>
              </a:extLst>
            </p:cNvPr>
            <p:cNvCxnSpPr>
              <a:stCxn id="90" idx="7"/>
              <a:endCxn id="90" idx="3"/>
            </p:cNvCxnSpPr>
            <p:nvPr/>
          </p:nvCxnSpPr>
          <p:spPr>
            <a:xfrm flipH="1">
              <a:off x="2737292" y="2646485"/>
              <a:ext cx="433139" cy="43313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75BD19E1-B811-443A-900E-DBB70451B0C2}"/>
                </a:ext>
              </a:extLst>
            </p:cNvPr>
            <p:cNvCxnSpPr>
              <a:cxnSpLocks/>
              <a:stCxn id="90" idx="1"/>
              <a:endCxn id="90" idx="5"/>
            </p:cNvCxnSpPr>
            <p:nvPr/>
          </p:nvCxnSpPr>
          <p:spPr>
            <a:xfrm>
              <a:off x="2737292" y="2646485"/>
              <a:ext cx="433139" cy="43313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2F91B540-E776-4C29-B90C-ED9EDE86707E}"/>
                </a:ext>
              </a:extLst>
            </p:cNvPr>
            <p:cNvCxnSpPr>
              <a:stCxn id="83" idx="3"/>
              <a:endCxn id="90" idx="2"/>
            </p:cNvCxnSpPr>
            <p:nvPr/>
          </p:nvCxnSpPr>
          <p:spPr>
            <a:xfrm>
              <a:off x="2108921" y="2863054"/>
              <a:ext cx="538665" cy="1"/>
            </a:xfrm>
            <a:prstGeom prst="line">
              <a:avLst/>
            </a:prstGeom>
            <a:noFill/>
            <a:ln w="762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CC5D1A64-397C-4553-9D80-0C345974D654}"/>
                </a:ext>
              </a:extLst>
            </p:cNvPr>
            <p:cNvCxnSpPr>
              <a:cxnSpLocks/>
            </p:cNvCxnSpPr>
            <p:nvPr/>
          </p:nvCxnSpPr>
          <p:spPr>
            <a:xfrm>
              <a:off x="3260137" y="2863053"/>
              <a:ext cx="842549" cy="0"/>
            </a:xfrm>
            <a:prstGeom prst="line">
              <a:avLst/>
            </a:prstGeom>
            <a:noFill/>
            <a:ln w="762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6D72996D-BD27-40E9-8194-2B9FD07B031E}"/>
                </a:ext>
              </a:extLst>
            </p:cNvPr>
            <p:cNvGrpSpPr/>
            <p:nvPr/>
          </p:nvGrpSpPr>
          <p:grpSpPr>
            <a:xfrm>
              <a:off x="4102686" y="2420280"/>
              <a:ext cx="312198" cy="885548"/>
              <a:chOff x="4102686" y="2420280"/>
              <a:chExt cx="312198" cy="885548"/>
            </a:xfrm>
          </p:grpSpPr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3E83A310-622C-4544-9CF0-B1E4120F4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2686" y="2420280"/>
                <a:ext cx="0" cy="885548"/>
              </a:xfrm>
              <a:prstGeom prst="line">
                <a:avLst/>
              </a:prstGeom>
              <a:noFill/>
              <a:ln w="3810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23D6CD37-D8DC-4E0E-B451-EBBA4B9965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5086" y="2572680"/>
                <a:ext cx="0" cy="506944"/>
              </a:xfrm>
              <a:prstGeom prst="line">
                <a:avLst/>
              </a:prstGeom>
              <a:noFill/>
              <a:ln w="3810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27D2AB88-2624-4D08-ADF6-7BD6D9609F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4884" y="2717868"/>
                <a:ext cx="0" cy="216568"/>
              </a:xfrm>
              <a:prstGeom prst="line">
                <a:avLst/>
              </a:prstGeom>
              <a:noFill/>
              <a:ln w="3810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711CE8F9-B855-4264-AFC9-9CC2F1990DB3}"/>
                </a:ext>
              </a:extLst>
            </p:cNvPr>
            <p:cNvGrpSpPr/>
            <p:nvPr/>
          </p:nvGrpSpPr>
          <p:grpSpPr>
            <a:xfrm rot="10800000">
              <a:off x="6513726" y="2381814"/>
              <a:ext cx="1767298" cy="885548"/>
              <a:chOff x="7070146" y="3780043"/>
              <a:chExt cx="1767298" cy="885548"/>
            </a:xfrm>
          </p:grpSpPr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A988F959-C86B-4FBD-8AEA-9DE0FFD0DA61}"/>
                  </a:ext>
                </a:extLst>
              </p:cNvPr>
              <p:cNvSpPr/>
              <p:nvPr/>
            </p:nvSpPr>
            <p:spPr>
              <a:xfrm>
                <a:off x="7070146" y="3916542"/>
                <a:ext cx="612551" cy="612551"/>
              </a:xfrm>
              <a:prstGeom prst="ellipse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091CE40E-B1C1-4513-985F-AB2626E76B48}"/>
                  </a:ext>
                </a:extLst>
              </p:cNvPr>
              <p:cNvCxnSpPr>
                <a:stCxn id="100" idx="7"/>
                <a:endCxn id="100" idx="3"/>
              </p:cNvCxnSpPr>
              <p:nvPr/>
            </p:nvCxnSpPr>
            <p:spPr>
              <a:xfrm flipH="1">
                <a:off x="7159852" y="4006248"/>
                <a:ext cx="433139" cy="43313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4A3D13B7-FFEE-46F5-AB01-39E8A461FF2E}"/>
                  </a:ext>
                </a:extLst>
              </p:cNvPr>
              <p:cNvCxnSpPr>
                <a:cxnSpLocks/>
                <a:stCxn id="100" idx="1"/>
                <a:endCxn id="100" idx="5"/>
              </p:cNvCxnSpPr>
              <p:nvPr/>
            </p:nvCxnSpPr>
            <p:spPr>
              <a:xfrm>
                <a:off x="7159852" y="4006248"/>
                <a:ext cx="433139" cy="43313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350BDAB0-AEDD-476E-8818-F9FFBAD9BA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2697" y="4222816"/>
                <a:ext cx="842549" cy="0"/>
              </a:xfrm>
              <a:prstGeom prst="line">
                <a:avLst/>
              </a:prstGeom>
              <a:noFill/>
              <a:ln w="762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04" name="群組 103">
                <a:extLst>
                  <a:ext uri="{FF2B5EF4-FFF2-40B4-BE49-F238E27FC236}">
                    <a16:creationId xmlns:a16="http://schemas.microsoft.com/office/drawing/2014/main" id="{37F5EBFC-AEB8-4FE7-B61E-F2DBB330ED8D}"/>
                  </a:ext>
                </a:extLst>
              </p:cNvPr>
              <p:cNvGrpSpPr/>
              <p:nvPr/>
            </p:nvGrpSpPr>
            <p:grpSpPr>
              <a:xfrm>
                <a:off x="8525246" y="3780043"/>
                <a:ext cx="312198" cy="885548"/>
                <a:chOff x="4102686" y="2420280"/>
                <a:chExt cx="312198" cy="885548"/>
              </a:xfrm>
            </p:grpSpPr>
            <p:cxnSp>
              <p:nvCxnSpPr>
                <p:cNvPr id="105" name="直線接點 104">
                  <a:extLst>
                    <a:ext uri="{FF2B5EF4-FFF2-40B4-BE49-F238E27FC236}">
                      <a16:creationId xmlns:a16="http://schemas.microsoft.com/office/drawing/2014/main" id="{5911A866-36E3-4FC9-A550-36C3A47FA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02686" y="2420280"/>
                  <a:ext cx="0" cy="8855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06" name="直線接點 105">
                  <a:extLst>
                    <a:ext uri="{FF2B5EF4-FFF2-40B4-BE49-F238E27FC236}">
                      <a16:creationId xmlns:a16="http://schemas.microsoft.com/office/drawing/2014/main" id="{9F7B5D9F-9901-4806-AB10-D484DA300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55086" y="2572680"/>
                  <a:ext cx="0" cy="50694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07" name="直線接點 106">
                  <a:extLst>
                    <a:ext uri="{FF2B5EF4-FFF2-40B4-BE49-F238E27FC236}">
                      <a16:creationId xmlns:a16="http://schemas.microsoft.com/office/drawing/2014/main" id="{0595E159-330D-4B8C-8F2B-5755B8216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4884" y="2717868"/>
                  <a:ext cx="0" cy="21656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</p:cxnSp>
          </p:grpSp>
        </p:grp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F5B13DD1-4982-4C1F-A275-2D9C627A8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4748" y="3130863"/>
              <a:ext cx="0" cy="989673"/>
            </a:xfrm>
            <a:prstGeom prst="line">
              <a:avLst/>
            </a:prstGeom>
            <a:noFill/>
            <a:ln w="762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EE5D036F-0CBA-4BEA-9FD0-F78B7D74D1A0}"/>
                </a:ext>
              </a:extLst>
            </p:cNvPr>
            <p:cNvGrpSpPr/>
            <p:nvPr/>
          </p:nvGrpSpPr>
          <p:grpSpPr>
            <a:xfrm rot="10800000">
              <a:off x="6997603" y="4805409"/>
              <a:ext cx="1954290" cy="532661"/>
              <a:chOff x="6513726" y="5198619"/>
              <a:chExt cx="1954290" cy="532661"/>
            </a:xfrm>
          </p:grpSpPr>
          <p:grpSp>
            <p:nvGrpSpPr>
              <p:cNvPr id="110" name="群組 109">
                <a:extLst>
                  <a:ext uri="{FF2B5EF4-FFF2-40B4-BE49-F238E27FC236}">
                    <a16:creationId xmlns:a16="http://schemas.microsoft.com/office/drawing/2014/main" id="{BCD282EA-8E01-4A90-B73E-C764A1B102D8}"/>
                  </a:ext>
                </a:extLst>
              </p:cNvPr>
              <p:cNvGrpSpPr/>
              <p:nvPr/>
            </p:nvGrpSpPr>
            <p:grpSpPr>
              <a:xfrm>
                <a:off x="7857858" y="5198619"/>
                <a:ext cx="610158" cy="532661"/>
                <a:chOff x="9177476" y="785672"/>
                <a:chExt cx="610158" cy="532661"/>
              </a:xfrm>
              <a:solidFill>
                <a:srgbClr val="00B0F0"/>
              </a:solidFill>
            </p:grpSpPr>
            <p:sp>
              <p:nvSpPr>
                <p:cNvPr id="112" name="矩形: 圓角 111">
                  <a:extLst>
                    <a:ext uri="{FF2B5EF4-FFF2-40B4-BE49-F238E27FC236}">
                      <a16:creationId xmlns:a16="http://schemas.microsoft.com/office/drawing/2014/main" id="{2F5BC807-D99C-4881-A2CF-DD59C0DC438D}"/>
                    </a:ext>
                  </a:extLst>
                </p:cNvPr>
                <p:cNvSpPr/>
                <p:nvPr/>
              </p:nvSpPr>
              <p:spPr>
                <a:xfrm>
                  <a:off x="9177476" y="878889"/>
                  <a:ext cx="206221" cy="346229"/>
                </a:xfrm>
                <a:prstGeom prst="roundRect">
                  <a:avLst/>
                </a:prstGeom>
                <a:grpFill/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梯形 112">
                  <a:extLst>
                    <a:ext uri="{FF2B5EF4-FFF2-40B4-BE49-F238E27FC236}">
                      <a16:creationId xmlns:a16="http://schemas.microsoft.com/office/drawing/2014/main" id="{1D35AA07-F491-44B0-9AA5-9F2FAF279244}"/>
                    </a:ext>
                  </a:extLst>
                </p:cNvPr>
                <p:cNvSpPr/>
                <p:nvPr/>
              </p:nvSpPr>
              <p:spPr>
                <a:xfrm rot="16200000">
                  <a:off x="9319335" y="850034"/>
                  <a:ext cx="532661" cy="403937"/>
                </a:xfrm>
                <a:prstGeom prst="trapezoid">
                  <a:avLst/>
                </a:prstGeom>
                <a:grpFill/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28C6642E-CD85-4A6E-9F43-AFB8392ECDFE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>
                <a:off x="6513726" y="5464950"/>
                <a:ext cx="1344132" cy="1"/>
              </a:xfrm>
              <a:prstGeom prst="line">
                <a:avLst/>
              </a:prstGeom>
              <a:noFill/>
              <a:ln w="762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5FAF2D10-4CDA-47AF-8FDB-C0F17C6EF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8253" y="1819922"/>
              <a:ext cx="0" cy="1041569"/>
            </a:xfrm>
            <a:prstGeom prst="line">
              <a:avLst/>
            </a:prstGeom>
            <a:noFill/>
            <a:ln w="762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2A52B026-AB7D-4DD0-9155-13716CDFA9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44102" y="1824936"/>
              <a:ext cx="5643704" cy="5530"/>
            </a:xfrm>
            <a:prstGeom prst="line">
              <a:avLst/>
            </a:prstGeom>
            <a:noFill/>
            <a:ln w="762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B60A8BA2-0F04-4FCA-A44B-A82301058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7806" y="1819922"/>
              <a:ext cx="0" cy="708934"/>
            </a:xfrm>
            <a:prstGeom prst="line">
              <a:avLst/>
            </a:prstGeom>
            <a:noFill/>
            <a:ln w="762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7" name="直線接點 116">
              <a:extLst>
                <a:ext uri="{FF2B5EF4-FFF2-40B4-BE49-F238E27FC236}">
                  <a16:creationId xmlns:a16="http://schemas.microsoft.com/office/drawing/2014/main" id="{8C86F141-0B1B-4114-AFA3-9822FFFD56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4749" y="4099446"/>
              <a:ext cx="977144" cy="21090"/>
            </a:xfrm>
            <a:prstGeom prst="line">
              <a:avLst/>
            </a:prstGeom>
            <a:noFill/>
            <a:ln w="762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118" name="矩形: 圓角 117">
              <a:extLst>
                <a:ext uri="{FF2B5EF4-FFF2-40B4-BE49-F238E27FC236}">
                  <a16:creationId xmlns:a16="http://schemas.microsoft.com/office/drawing/2014/main" id="{3BE647F3-359A-4326-8B08-77EE5B1608B1}"/>
                </a:ext>
              </a:extLst>
            </p:cNvPr>
            <p:cNvSpPr/>
            <p:nvPr/>
          </p:nvSpPr>
          <p:spPr>
            <a:xfrm>
              <a:off x="8951893" y="3583995"/>
              <a:ext cx="1896615" cy="2089942"/>
            </a:xfrm>
            <a:prstGeom prst="round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OSC</a:t>
              </a:r>
            </a:p>
          </p:txBody>
        </p: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4C4C7F8C-7AAD-4F21-982C-000234B9D9C1}"/>
                </a:ext>
              </a:extLst>
            </p:cNvPr>
            <p:cNvSpPr txBox="1"/>
            <p:nvPr/>
          </p:nvSpPr>
          <p:spPr>
            <a:xfrm>
              <a:off x="933305" y="1773949"/>
              <a:ext cx="1117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2.9GHz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Sine</a:t>
              </a:r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0EFC27E9-E852-48A1-A007-BC3D4BFE1D81}"/>
                </a:ext>
              </a:extLst>
            </p:cNvPr>
            <p:cNvSpPr txBox="1"/>
            <p:nvPr/>
          </p:nvSpPr>
          <p:spPr>
            <a:xfrm>
              <a:off x="614224" y="3991508"/>
              <a:ext cx="1755741" cy="733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20 kHz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ASK</a:t>
              </a:r>
            </a:p>
          </p:txBody>
        </p:sp>
      </p:grpSp>
      <p:pic>
        <p:nvPicPr>
          <p:cNvPr id="123" name="Picture 2" descr="ASK Generation and Detection">
            <a:extLst>
              <a:ext uri="{FF2B5EF4-FFF2-40B4-BE49-F238E27FC236}">
                <a16:creationId xmlns:a16="http://schemas.microsoft.com/office/drawing/2014/main" id="{213E8482-94EF-4455-8E24-F98EA7A9C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81" b="11362"/>
          <a:stretch/>
        </p:blipFill>
        <p:spPr bwMode="auto">
          <a:xfrm>
            <a:off x="320040" y="5617466"/>
            <a:ext cx="3221384" cy="61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圖片 123">
            <a:extLst>
              <a:ext uri="{FF2B5EF4-FFF2-40B4-BE49-F238E27FC236}">
                <a16:creationId xmlns:a16="http://schemas.microsoft.com/office/drawing/2014/main" id="{94E1C7F7-6CF1-456D-8ADA-8CD646A2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740" y="2077771"/>
            <a:ext cx="3738560" cy="40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9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BFB18-C2B7-4C80-888D-EE1271C7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F72F22-ECDA-43A4-A592-DCB2BB156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704576" cy="402336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/>
              <a:t>Introduction to Spatial-Reconfigurable Phased Array (SPRArray)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/>
              <a:t>Application &amp; Motivation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Multi-Tier Drone Architecture for 5G/B5G Cellular Networks: Challenges, Trends, and Prospects </a:t>
            </a:r>
            <a:r>
              <a:rPr lang="en-US" altLang="zh-TW"/>
              <a:t>[5]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b="1"/>
              <a:t>Survey on Previous Work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Radiation analysis of conformal phased array antennas on distorted structures (2003) [1]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A Self-Adapting Flexible (SELFLEX) Antenna Array for Changing Conformal Surface Applications (2013) [2]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A Survey on Indoor Positioning Systems (2014) [3]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/>
              <a:t>Survey of Indoor Localization Systems and Technologies (2019) [4]</a:t>
            </a:r>
            <a:endParaRPr lang="en-US" altLang="zh-TW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TW" b="1"/>
              <a:t>Self-Invented Microwave Assisted Positioning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 altLang="zh-TW"/>
              <a:t>Setup &amp; Data Interpretation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 altLang="zh-TW"/>
              <a:t>Range Resolution: 2.3cm ; Max. Detection Range: 1.5m</a:t>
            </a:r>
          </a:p>
          <a:p>
            <a:pPr marL="749808" lvl="1" indent="-457200">
              <a:lnSpc>
                <a:spcPct val="150000"/>
              </a:lnSpc>
            </a:pPr>
            <a:endParaRPr lang="en-US" altLang="zh-TW"/>
          </a:p>
          <a:p>
            <a:pPr marL="0" indent="0">
              <a:lnSpc>
                <a:spcPct val="15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52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C68E2-DC95-4F6F-8E32-A3738606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of Distance Measurement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78D527-41C7-4362-8BC2-DBC40A81F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055" y="2005670"/>
            <a:ext cx="4335514" cy="42189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2207279-7936-4839-AAFF-A2B7D20F3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237" y="2074431"/>
            <a:ext cx="3778368" cy="39334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0A1EED5-AC5F-426A-92E9-37AB06906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6" y="2143192"/>
            <a:ext cx="3738560" cy="408144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3ABBA2E-D871-4647-A12F-51BC1B9560A8}"/>
              </a:ext>
            </a:extLst>
          </p:cNvPr>
          <p:cNvCxnSpPr/>
          <p:nvPr/>
        </p:nvCxnSpPr>
        <p:spPr>
          <a:xfrm>
            <a:off x="1651247" y="2947386"/>
            <a:ext cx="0" cy="1740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B86C089-A591-4CDA-B9DA-174F40853EF0}"/>
              </a:ext>
            </a:extLst>
          </p:cNvPr>
          <p:cNvCxnSpPr/>
          <p:nvPr/>
        </p:nvCxnSpPr>
        <p:spPr>
          <a:xfrm>
            <a:off x="5088385" y="2947386"/>
            <a:ext cx="0" cy="1740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387ADB2-A2CF-45DE-9588-88037046C3C8}"/>
              </a:ext>
            </a:extLst>
          </p:cNvPr>
          <p:cNvCxnSpPr/>
          <p:nvPr/>
        </p:nvCxnSpPr>
        <p:spPr>
          <a:xfrm>
            <a:off x="9092214" y="2842334"/>
            <a:ext cx="0" cy="1740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91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2E6F2-EABB-4921-BAAE-F3E8D21D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Measured Results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DD3F71D-4135-49B0-AADF-CE4193738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488" y="1881774"/>
            <a:ext cx="5674512" cy="42526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A3D06E1-114C-49EC-9286-84783174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1774"/>
            <a:ext cx="5768543" cy="422594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6E5F1B5-2BA1-4BE9-9E18-47D31A313EDA}"/>
              </a:ext>
            </a:extLst>
          </p:cNvPr>
          <p:cNvSpPr txBox="1"/>
          <p:nvPr/>
        </p:nvSpPr>
        <p:spPr>
          <a:xfrm>
            <a:off x="1438182" y="2654424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RMS Error = 2.36cm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A2A3D3-4681-4FB4-B170-8B39B7E6F6BE}"/>
              </a:ext>
            </a:extLst>
          </p:cNvPr>
          <p:cNvSpPr txBox="1"/>
          <p:nvPr/>
        </p:nvSpPr>
        <p:spPr>
          <a:xfrm>
            <a:off x="7059796" y="2654424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RMS Error = 1.43 cm</a:t>
            </a:r>
          </a:p>
        </p:txBody>
      </p:sp>
    </p:spTree>
    <p:extLst>
      <p:ext uri="{BB962C8B-B14F-4D97-AF65-F5344CB8AC3E}">
        <p14:creationId xmlns:p14="http://schemas.microsoft.com/office/powerpoint/2010/main" val="4269085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A2C8B-121C-4751-BCA6-D23F803F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CF073A-2AA9-41A5-9440-6110D38DD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45075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SRPArray has the potential to be applied to 5G/B5G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SELFLEX has proved the concept of SRPArray is functionable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MAP has reached range resolution: 2.3cm within 150 cm</a:t>
            </a:r>
          </a:p>
        </p:txBody>
      </p:sp>
      <p:pic>
        <p:nvPicPr>
          <p:cNvPr id="1026" name="Picture 2" descr="https://scontent-tpe1-1.xx.fbcdn.net/v/t1.15752-9/s2048x2048/121704980_1060818441024993_7478709856403806574_n.jpg?_nc_cat=103&amp;ccb=2&amp;_nc_sid=ae9488&amp;_nc_ohc=XSs3ouI3SAIAX8nX5Q9&amp;_nc_ht=scontent-tpe1-1.xx&amp;tp=7&amp;oh=40e77171e94954b3bdeb0f3babb46cf1&amp;oe=5FEC7B1E">
            <a:extLst>
              <a:ext uri="{FF2B5EF4-FFF2-40B4-BE49-F238E27FC236}">
                <a16:creationId xmlns:a16="http://schemas.microsoft.com/office/drawing/2014/main" id="{28DA9968-B7CF-4C29-BF2C-FE1EA74A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047" y="3312472"/>
            <a:ext cx="3784847" cy="283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253D950A-8131-4A7B-8C01-41D697E46DD9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2586" r="48882"/>
          <a:stretch/>
        </p:blipFill>
        <p:spPr>
          <a:xfrm>
            <a:off x="4213343" y="3813417"/>
            <a:ext cx="2737873" cy="23376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C710813-5777-4BD3-81A8-6ABC9AD721B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8" y="3817396"/>
            <a:ext cx="3410621" cy="220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67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CDF64D2-3803-4920-9200-265C21421514}"/>
              </a:ext>
            </a:extLst>
          </p:cNvPr>
          <p:cNvSpPr/>
          <p:nvPr/>
        </p:nvSpPr>
        <p:spPr>
          <a:xfrm>
            <a:off x="4092606" y="3648722"/>
            <a:ext cx="275208" cy="275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FC7D15F-5CFE-4EFE-BEA5-698E7D8C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E0C4F7-2B59-42CA-B547-0662A2950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954767" cy="18029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Use Slide Rail to Improve the Accuracy of Measurement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Measure Positioning on 2D Plane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Encode the Signal Processing Code to Embedded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Measure Phase Compensation Abilities of  SPRCube</a:t>
            </a:r>
          </a:p>
        </p:txBody>
      </p:sp>
      <p:pic>
        <p:nvPicPr>
          <p:cNvPr id="2050" name="Picture 2" descr="HIWIN Linear Guideway AG Series">
            <a:extLst>
              <a:ext uri="{FF2B5EF4-FFF2-40B4-BE49-F238E27FC236}">
                <a16:creationId xmlns:a16="http://schemas.microsoft.com/office/drawing/2014/main" id="{F539DBAB-7E3E-4E64-B108-48F024BA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794" y="683581"/>
            <a:ext cx="2490926" cy="24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WIN Linear Guideway PG Series">
            <a:extLst>
              <a:ext uri="{FF2B5EF4-FFF2-40B4-BE49-F238E27FC236}">
                <a16:creationId xmlns:a16="http://schemas.microsoft.com/office/drawing/2014/main" id="{3516D810-CE12-472F-B8B8-B2DDD4C39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84" y="3246120"/>
            <a:ext cx="2821767" cy="28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.1.9. Vector network analyzer — Red Pitaya 0.97 documentation">
            <a:extLst>
              <a:ext uri="{FF2B5EF4-FFF2-40B4-BE49-F238E27FC236}">
                <a16:creationId xmlns:a16="http://schemas.microsoft.com/office/drawing/2014/main" id="{FD68E8FE-DB2B-4AEA-98F0-F9D2636D6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92" y="4128116"/>
            <a:ext cx="1216937" cy="160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FA05601C-02DE-4083-9FD6-69FFFFE5F984}"/>
              </a:ext>
            </a:extLst>
          </p:cNvPr>
          <p:cNvSpPr/>
          <p:nvPr/>
        </p:nvSpPr>
        <p:spPr>
          <a:xfrm>
            <a:off x="3509343" y="3733152"/>
            <a:ext cx="1444397" cy="84337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Master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181F131-3EA6-4D7C-9A3B-3E806519FD57}"/>
              </a:ext>
            </a:extLst>
          </p:cNvPr>
          <p:cNvSpPr/>
          <p:nvPr/>
        </p:nvSpPr>
        <p:spPr>
          <a:xfrm>
            <a:off x="3509343" y="5459996"/>
            <a:ext cx="1444397" cy="84337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Slave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468FD4-2321-4BE5-BE17-28C2E86970F3}"/>
              </a:ext>
            </a:extLst>
          </p:cNvPr>
          <p:cNvSpPr txBox="1"/>
          <p:nvPr/>
        </p:nvSpPr>
        <p:spPr>
          <a:xfrm>
            <a:off x="5054206" y="4840095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Rail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556985E-8C32-4FFE-83DA-0E1E8FDA689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367814" y="5024761"/>
            <a:ext cx="68639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24D829E9-6395-40C9-A85C-59F38959EB9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307529" y="4154842"/>
            <a:ext cx="1201814" cy="298067"/>
          </a:xfrm>
          <a:prstGeom prst="curvedConnector3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弧形 16">
            <a:extLst>
              <a:ext uri="{FF2B5EF4-FFF2-40B4-BE49-F238E27FC236}">
                <a16:creationId xmlns:a16="http://schemas.microsoft.com/office/drawing/2014/main" id="{B3BC02BF-8DE8-4597-AA09-87B4B79A9A8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307529" y="5406915"/>
            <a:ext cx="1201814" cy="474771"/>
          </a:xfrm>
          <a:prstGeom prst="curvedConnector3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Wifi 的圖片、庫存照片和向量圖| Shutterstock">
            <a:extLst>
              <a:ext uri="{FF2B5EF4-FFF2-40B4-BE49-F238E27FC236}">
                <a16:creationId xmlns:a16="http://schemas.microsoft.com/office/drawing/2014/main" id="{C72B68B9-904F-41F9-B0C2-F93DAE1AB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23" y1="40357" x2="55000" y2="41071"/>
                        <a14:foregroundMark x1="52692" y1="53571" x2="58077" y2="53929"/>
                        <a14:foregroundMark x1="53846" y1="69643" x2="55385" y2="7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19" t="18572" r="8770" b="19697"/>
          <a:stretch/>
        </p:blipFill>
        <p:spPr bwMode="auto">
          <a:xfrm rot="10800000">
            <a:off x="3242025" y="4551903"/>
            <a:ext cx="437998" cy="3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Wifi 的圖片、庫存照片和向量圖| Shutterstock">
            <a:extLst>
              <a:ext uri="{FF2B5EF4-FFF2-40B4-BE49-F238E27FC236}">
                <a16:creationId xmlns:a16="http://schemas.microsoft.com/office/drawing/2014/main" id="{40189FEB-5743-4967-BC92-38B53BB62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23" y1="40357" x2="55000" y2="41071"/>
                        <a14:foregroundMark x1="52692" y1="53571" x2="58077" y2="53929"/>
                        <a14:foregroundMark x1="53846" y1="69643" x2="55385" y2="7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19" t="18572" r="8770" b="19697"/>
          <a:stretch/>
        </p:blipFill>
        <p:spPr bwMode="auto">
          <a:xfrm>
            <a:off x="3232074" y="5153264"/>
            <a:ext cx="437998" cy="3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0913527-3A4E-4E6F-A6FD-394B6AAE6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293" y="5406915"/>
            <a:ext cx="917420" cy="91742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1258BD-5AF5-4146-BCF8-1B10EE55ACBA}"/>
              </a:ext>
            </a:extLst>
          </p:cNvPr>
          <p:cNvSpPr txBox="1"/>
          <p:nvPr/>
        </p:nvSpPr>
        <p:spPr>
          <a:xfrm>
            <a:off x="1123396" y="3732605"/>
            <a:ext cx="1201815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S21 Meas.</a:t>
            </a:r>
          </a:p>
        </p:txBody>
      </p:sp>
    </p:spTree>
    <p:extLst>
      <p:ext uri="{BB962C8B-B14F-4D97-AF65-F5344CB8AC3E}">
        <p14:creationId xmlns:p14="http://schemas.microsoft.com/office/powerpoint/2010/main" val="1818811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00EC6-3971-4CB9-A75B-8440EDF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FACA56-F58E-4EAA-8752-33F36743B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[1] H. Schippers, G. Spalluto, and G. Vos, “Radiation analysis of conformal phased array antennas on distorted structures,” in </a:t>
            </a:r>
            <a:r>
              <a:rPr lang="en-US" i="1"/>
              <a:t>Twelfth International Conference on Antennas and Propagation, 2003 (ICAP 2003). (Conf. Publ. No. 491)</a:t>
            </a:r>
            <a:r>
              <a:rPr lang="en-US"/>
              <a:t>, Mar. 2003, vol. 1, pp. 160–163 vol.1, doi: 10.1049/cp:20030040.</a:t>
            </a:r>
          </a:p>
          <a:p>
            <a:r>
              <a:rPr lang="en-US"/>
              <a:t>[2] B. D. Braaten </a:t>
            </a:r>
            <a:r>
              <a:rPr lang="en-US" i="1"/>
              <a:t>et al.</a:t>
            </a:r>
            <a:r>
              <a:rPr lang="en-US"/>
              <a:t>, “A Self-Adapting Flexible (SELFLEX) Antenna Array for Changing Conformal Surface Applications,” </a:t>
            </a:r>
            <a:r>
              <a:rPr lang="en-US" i="1"/>
              <a:t>IEEE Trans. Antennas Propag.</a:t>
            </a:r>
            <a:r>
              <a:rPr lang="en-US"/>
              <a:t>, vol. 61, no. 2, pp. 655–665, Feb. 2013, doi: 10.1109/TAP.2012.2226227.</a:t>
            </a:r>
          </a:p>
          <a:p>
            <a:r>
              <a:rPr lang="en-US"/>
              <a:t>[3] L. Mainetti, L. Patrono, and I. Sergi, “A survey on indoor positioning systems,” in </a:t>
            </a:r>
            <a:r>
              <a:rPr lang="en-US" i="1"/>
              <a:t>2014 22nd International Conference on Software, Telecommunications and Computer Networks (SoftCOM)</a:t>
            </a:r>
            <a:r>
              <a:rPr lang="en-US"/>
              <a:t>, Sep. 2014, pp. 111–120, doi: 10.1109/SOFTCOM.2014.7039067.</a:t>
            </a:r>
          </a:p>
          <a:p>
            <a:r>
              <a:rPr lang="en-US"/>
              <a:t>[4] F. Zafari, A. Gkelias, and K. K. Leung, “A Survey of Indoor Localization Systems and Technologies,” </a:t>
            </a:r>
            <a:r>
              <a:rPr lang="en-US" i="1"/>
              <a:t>IEEE Commun. Surv. Tutor.</a:t>
            </a:r>
            <a:r>
              <a:rPr lang="en-US"/>
              <a:t>, vol. 21, no. 3, pp. 2568–2599, thirdquarter 2019, doi: 10.1109/COMST.2019.2911558.</a:t>
            </a:r>
          </a:p>
          <a:p>
            <a:r>
              <a:rPr lang="en-US"/>
              <a:t>[5] S. Sekander, H. Tabassum, and E. Hossain, “Multi-Tier Drone Architecture for 5G/B5G Cellular Networks: Challenges, Trends, and Prospects,” </a:t>
            </a:r>
            <a:r>
              <a:rPr lang="en-US" i="1"/>
              <a:t>IEEE Commun. Mag.</a:t>
            </a:r>
            <a:r>
              <a:rPr lang="en-US"/>
              <a:t>, vol. 56, no. 3, pp.  </a:t>
            </a:r>
          </a:p>
        </p:txBody>
      </p:sp>
    </p:spTree>
    <p:extLst>
      <p:ext uri="{BB962C8B-B14F-4D97-AF65-F5344CB8AC3E}">
        <p14:creationId xmlns:p14="http://schemas.microsoft.com/office/powerpoint/2010/main" val="165424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80E7B-7821-47C1-8E66-7B914F9CD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Spatial-Reconfigurable Phased Array (SPRArray)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829D70-A71D-4E8C-8AAE-7882002276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58" y="2365502"/>
            <a:ext cx="6012180" cy="38887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FE9D1848-E6E8-4772-874E-8C9809872E57}"/>
              </a:ext>
            </a:extLst>
          </p:cNvPr>
          <p:cNvGrpSpPr/>
          <p:nvPr/>
        </p:nvGrpSpPr>
        <p:grpSpPr>
          <a:xfrm>
            <a:off x="7192516" y="2485113"/>
            <a:ext cx="4012692" cy="2732893"/>
            <a:chOff x="7417308" y="2503159"/>
            <a:chExt cx="4012692" cy="273289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BF0862-D61B-4710-9758-194EF40030B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518" b="32824"/>
            <a:stretch/>
          </p:blipFill>
          <p:spPr>
            <a:xfrm>
              <a:off x="7417308" y="2503159"/>
              <a:ext cx="3829812" cy="273289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5AD6FA3-E21E-46CB-8423-59AAE8FC36E2}"/>
                </a:ext>
              </a:extLst>
            </p:cNvPr>
            <p:cNvSpPr/>
            <p:nvPr/>
          </p:nvSpPr>
          <p:spPr>
            <a:xfrm>
              <a:off x="10568176" y="2545080"/>
              <a:ext cx="688848" cy="883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551C6C7-B732-4D46-BCBB-76DE29C58EDF}"/>
                </a:ext>
              </a:extLst>
            </p:cNvPr>
            <p:cNvSpPr/>
            <p:nvPr/>
          </p:nvSpPr>
          <p:spPr>
            <a:xfrm>
              <a:off x="10799824" y="4424533"/>
              <a:ext cx="630176" cy="616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7BE56D-5BB1-47C7-ADDD-5975298B92FC}"/>
              </a:ext>
            </a:extLst>
          </p:cNvPr>
          <p:cNvSpPr txBox="1"/>
          <p:nvPr/>
        </p:nvSpPr>
        <p:spPr>
          <a:xfrm>
            <a:off x="10125644" y="5428522"/>
            <a:ext cx="1932432" cy="64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Circularly Polarized Antenna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BD6480E-BD0F-4854-851B-E7E30CD24C3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424224" y="4309872"/>
            <a:ext cx="1667636" cy="111865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BF615A-D2E8-4270-91C4-4B7EF8BF8B39}"/>
              </a:ext>
            </a:extLst>
          </p:cNvPr>
          <p:cNvSpPr txBox="1"/>
          <p:nvPr/>
        </p:nvSpPr>
        <p:spPr>
          <a:xfrm>
            <a:off x="7865840" y="5705521"/>
            <a:ext cx="1402840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Plastic Body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BDC35E6-6FB7-48A3-9331-1D7534C22889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855936" y="4072792"/>
            <a:ext cx="711324" cy="163272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7DFFAB5-5171-4F87-BB30-2DA19F461DA3}"/>
              </a:ext>
            </a:extLst>
          </p:cNvPr>
          <p:cNvSpPr/>
          <p:nvPr/>
        </p:nvSpPr>
        <p:spPr>
          <a:xfrm>
            <a:off x="3198016" y="1864348"/>
            <a:ext cx="1578864" cy="49377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 SRPArray</a:t>
            </a:r>
            <a:r>
              <a:rPr lang="en-US"/>
              <a:t> 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38D5BB1-0896-42E0-BD15-1348468D760C}"/>
              </a:ext>
            </a:extLst>
          </p:cNvPr>
          <p:cNvSpPr/>
          <p:nvPr/>
        </p:nvSpPr>
        <p:spPr>
          <a:xfrm>
            <a:off x="8317990" y="1885309"/>
            <a:ext cx="1578864" cy="49377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 SPRCube</a:t>
            </a:r>
            <a:r>
              <a:rPr lang="en-US"/>
              <a:t> 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4C09463-9B01-4E7D-8310-13B357A20F4B}"/>
              </a:ext>
            </a:extLst>
          </p:cNvPr>
          <p:cNvSpPr/>
          <p:nvPr/>
        </p:nvSpPr>
        <p:spPr>
          <a:xfrm>
            <a:off x="8978640" y="5014835"/>
            <a:ext cx="630176" cy="309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3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94217-A33B-4F60-A91C-95EE971F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SPRCube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79B78E9-EDE8-443B-B6CC-2F4D3F396B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8" y="2059623"/>
            <a:ext cx="7488142" cy="3426777"/>
          </a:xfrm>
          <a:prstGeom prst="rect">
            <a:avLst/>
          </a:prstGeom>
        </p:spPr>
      </p:pic>
      <p:pic>
        <p:nvPicPr>
          <p:cNvPr id="1026" name="Picture 2" descr="BGSX44MA12 RF CMOS Switch - Infineon Technologies | Mouser">
            <a:extLst>
              <a:ext uri="{FF2B5EF4-FFF2-40B4-BE49-F238E27FC236}">
                <a16:creationId xmlns:a16="http://schemas.microsoft.com/office/drawing/2014/main" id="{EF1FE203-5282-4C27-AB99-A66AE0491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" t="3991" r="3374" b="5006"/>
          <a:stretch/>
        </p:blipFill>
        <p:spPr bwMode="auto">
          <a:xfrm>
            <a:off x="8749670" y="2871216"/>
            <a:ext cx="2909079" cy="20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75A7E69-B5D7-42B9-8DEA-75DE8914513E}"/>
              </a:ext>
            </a:extLst>
          </p:cNvPr>
          <p:cNvSpPr txBox="1"/>
          <p:nvPr/>
        </p:nvSpPr>
        <p:spPr>
          <a:xfrm>
            <a:off x="6595872" y="2594217"/>
            <a:ext cx="1094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Rx/Tx Antenna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5367A3-B038-4CC7-B87D-03F443E85DB1}"/>
              </a:ext>
            </a:extLst>
          </p:cNvPr>
          <p:cNvSpPr txBox="1"/>
          <p:nvPr/>
        </p:nvSpPr>
        <p:spPr>
          <a:xfrm>
            <a:off x="9278112" y="2188464"/>
            <a:ext cx="15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Infineon</a:t>
            </a:r>
          </a:p>
          <a:p>
            <a:r>
              <a:rPr lang="en-US"/>
              <a:t>BGSX44MA12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E409C0-0E2C-4F25-83F6-7BCF356369F9}"/>
              </a:ext>
            </a:extLst>
          </p:cNvPr>
          <p:cNvSpPr txBox="1"/>
          <p:nvPr/>
        </p:nvSpPr>
        <p:spPr>
          <a:xfrm>
            <a:off x="6215645" y="5486400"/>
            <a:ext cx="1855433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6P6T RF Switch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E46C1E-8B78-4858-B11E-FF34D9391F1D}"/>
              </a:ext>
            </a:extLst>
          </p:cNvPr>
          <p:cNvSpPr/>
          <p:nvPr/>
        </p:nvSpPr>
        <p:spPr>
          <a:xfrm>
            <a:off x="6089877" y="5350503"/>
            <a:ext cx="2106967" cy="6411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31569921-6A4E-4E1B-8F5F-CD1AA447F713}"/>
              </a:ext>
            </a:extLst>
          </p:cNvPr>
          <p:cNvGrpSpPr/>
          <p:nvPr/>
        </p:nvGrpSpPr>
        <p:grpSpPr>
          <a:xfrm>
            <a:off x="8873957" y="3066824"/>
            <a:ext cx="3249332" cy="1944687"/>
            <a:chOff x="8873957" y="3066824"/>
            <a:chExt cx="3249332" cy="194468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E7057571-E20A-4485-9B6B-0E344A035EB7}"/>
                </a:ext>
              </a:extLst>
            </p:cNvPr>
            <p:cNvGrpSpPr/>
            <p:nvPr/>
          </p:nvGrpSpPr>
          <p:grpSpPr>
            <a:xfrm rot="5400000">
              <a:off x="8992143" y="2948638"/>
              <a:ext cx="292069" cy="528442"/>
              <a:chOff x="5350858" y="3318311"/>
              <a:chExt cx="365760" cy="661772"/>
            </a:xfrm>
          </p:grpSpPr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9A61B518-818B-4F3B-95D1-52E3783250C3}"/>
                  </a:ext>
                </a:extLst>
              </p:cNvPr>
              <p:cNvSpPr/>
              <p:nvPr/>
            </p:nvSpPr>
            <p:spPr>
              <a:xfrm rot="10800000" flipV="1">
                <a:off x="5350858" y="3665494"/>
                <a:ext cx="365760" cy="31458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063B7D41-49EB-493D-A106-7C0A402E40D4}"/>
                  </a:ext>
                </a:extLst>
              </p:cNvPr>
              <p:cNvCxnSpPr>
                <a:stCxn id="9" idx="3"/>
              </p:cNvCxnSpPr>
              <p:nvPr/>
            </p:nvCxnSpPr>
            <p:spPr>
              <a:xfrm rot="5400000" flipH="1" flipV="1">
                <a:off x="5202852" y="3649197"/>
                <a:ext cx="6617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30E25CC-1FB1-4970-B7DA-28B26EADB14F}"/>
                </a:ext>
              </a:extLst>
            </p:cNvPr>
            <p:cNvGrpSpPr/>
            <p:nvPr/>
          </p:nvGrpSpPr>
          <p:grpSpPr>
            <a:xfrm rot="5400000">
              <a:off x="8992143" y="3227970"/>
              <a:ext cx="292069" cy="528442"/>
              <a:chOff x="5350858" y="3318311"/>
              <a:chExt cx="365760" cy="661772"/>
            </a:xfrm>
          </p:grpSpPr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AAD6B768-F34D-430D-8675-FFBA6A0F998C}"/>
                  </a:ext>
                </a:extLst>
              </p:cNvPr>
              <p:cNvSpPr/>
              <p:nvPr/>
            </p:nvSpPr>
            <p:spPr>
              <a:xfrm rot="10800000" flipV="1">
                <a:off x="5350858" y="3665494"/>
                <a:ext cx="365760" cy="31458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E61F68D0-D2B6-481A-A310-817492CB760F}"/>
                  </a:ext>
                </a:extLst>
              </p:cNvPr>
              <p:cNvCxnSpPr>
                <a:stCxn id="14" idx="3"/>
              </p:cNvCxnSpPr>
              <p:nvPr/>
            </p:nvCxnSpPr>
            <p:spPr>
              <a:xfrm rot="5400000" flipH="1" flipV="1">
                <a:off x="5202852" y="3649197"/>
                <a:ext cx="6617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B3AD7141-C418-423F-A205-9B9A2CADDAE9}"/>
                </a:ext>
              </a:extLst>
            </p:cNvPr>
            <p:cNvGrpSpPr/>
            <p:nvPr/>
          </p:nvGrpSpPr>
          <p:grpSpPr>
            <a:xfrm rot="5400000">
              <a:off x="8992143" y="3459943"/>
              <a:ext cx="292069" cy="528442"/>
              <a:chOff x="5350858" y="3318311"/>
              <a:chExt cx="365760" cy="661772"/>
            </a:xfrm>
          </p:grpSpPr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FD7DFDDA-5B97-4ECD-B8D6-043E276DC59E}"/>
                  </a:ext>
                </a:extLst>
              </p:cNvPr>
              <p:cNvSpPr/>
              <p:nvPr/>
            </p:nvSpPr>
            <p:spPr>
              <a:xfrm rot="10800000" flipV="1">
                <a:off x="5350858" y="3665494"/>
                <a:ext cx="365760" cy="31458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1BF8BEA5-256A-4398-8B5A-D2A8ADA287DE}"/>
                  </a:ext>
                </a:extLst>
              </p:cNvPr>
              <p:cNvCxnSpPr>
                <a:stCxn id="17" idx="3"/>
              </p:cNvCxnSpPr>
              <p:nvPr/>
            </p:nvCxnSpPr>
            <p:spPr>
              <a:xfrm rot="5400000" flipH="1" flipV="1">
                <a:off x="5202852" y="3649197"/>
                <a:ext cx="6617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4D222E01-2CFE-4A7A-A1AD-5561487C6BEE}"/>
                </a:ext>
              </a:extLst>
            </p:cNvPr>
            <p:cNvGrpSpPr/>
            <p:nvPr/>
          </p:nvGrpSpPr>
          <p:grpSpPr>
            <a:xfrm rot="5400000">
              <a:off x="8992143" y="3723619"/>
              <a:ext cx="292069" cy="528442"/>
              <a:chOff x="5350858" y="3318311"/>
              <a:chExt cx="365760" cy="661772"/>
            </a:xfrm>
          </p:grpSpPr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3AA0A004-DBC3-42E1-A0C6-B5418A0D126C}"/>
                  </a:ext>
                </a:extLst>
              </p:cNvPr>
              <p:cNvSpPr/>
              <p:nvPr/>
            </p:nvSpPr>
            <p:spPr>
              <a:xfrm rot="10800000" flipV="1">
                <a:off x="5350858" y="3665494"/>
                <a:ext cx="365760" cy="31458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93C3D089-1D73-464F-BB82-7A45142B2F44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 rot="5400000" flipH="1" flipV="1">
                <a:off x="5202852" y="3649197"/>
                <a:ext cx="6617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1F96FAFA-0AB7-46B5-A7F0-1573A1B9B69A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938" y="3212858"/>
              <a:ext cx="936345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2BAF9E04-79F2-4075-9F49-7308C81F6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938" y="3447376"/>
              <a:ext cx="87001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CD957EE-BE4C-41D2-9EBB-4AAE90DE05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938" y="3724163"/>
              <a:ext cx="134940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6A51CAFC-4884-48EE-BD87-72774F116B37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938" y="3975983"/>
              <a:ext cx="1058811" cy="118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D2FC35C-667C-4D11-93B0-EA3B82C8A191}"/>
                </a:ext>
              </a:extLst>
            </p:cNvPr>
            <p:cNvGrpSpPr/>
            <p:nvPr/>
          </p:nvGrpSpPr>
          <p:grpSpPr>
            <a:xfrm>
              <a:off x="11820562" y="3724163"/>
              <a:ext cx="302727" cy="1036242"/>
              <a:chOff x="11820562" y="3724163"/>
              <a:chExt cx="302727" cy="1036242"/>
            </a:xfrm>
          </p:grpSpPr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781051AB-D636-4B41-8E7B-3AF037B4DA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49344" y="3724163"/>
                <a:ext cx="0" cy="26367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1DE4CC2F-526C-44C6-A614-80146924A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49344" y="3975983"/>
                <a:ext cx="75016" cy="9309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DCF3945A-E416-4E98-BCB1-44BFEC94E5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16830" y="4138586"/>
                <a:ext cx="75016" cy="9309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765218E9-85C4-4BC6-BBB1-1CA47E57CB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11836" y="4312924"/>
                <a:ext cx="75016" cy="9309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12CDD5BC-BB78-4C76-B932-ACCB6514D8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29407" y="4069080"/>
                <a:ext cx="94953" cy="64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290F242F-F36A-41DA-AB02-4F312FA8EF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11836" y="4247768"/>
                <a:ext cx="94953" cy="64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56AFF7AD-4E98-4625-910C-55B6FCE35A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71926" y="4406021"/>
                <a:ext cx="0" cy="21169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1BF2EF63-56AB-4C9A-9BB3-BBDE4D4A0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0562" y="4615625"/>
                <a:ext cx="302727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35366028-9A76-4A57-942B-AC7F02D5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01164" y="4684205"/>
                <a:ext cx="15748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BA2A0BB2-A81C-4AB3-8829-88CCDEDEA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9856" y="4760405"/>
                <a:ext cx="8450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372DABF9-0A5E-460E-AD06-721979E5B09B}"/>
                </a:ext>
              </a:extLst>
            </p:cNvPr>
            <p:cNvGrpSpPr/>
            <p:nvPr/>
          </p:nvGrpSpPr>
          <p:grpSpPr>
            <a:xfrm>
              <a:off x="11536283" y="3975269"/>
              <a:ext cx="302727" cy="1036242"/>
              <a:chOff x="11820562" y="3724163"/>
              <a:chExt cx="302727" cy="1036242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1F013DC2-6CAD-4ACE-88D2-A453AE7CF9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49344" y="3724163"/>
                <a:ext cx="0" cy="26367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87190B29-D331-4EC4-90C0-7BD1C5A56A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49344" y="3975983"/>
                <a:ext cx="75016" cy="9309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9360FACE-87DB-40E5-9902-2B5FD5360D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16830" y="4138586"/>
                <a:ext cx="75016" cy="9309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36076950-1296-46D3-8A91-D542D887EB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11836" y="4312924"/>
                <a:ext cx="75016" cy="9309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29DA6F69-873F-4D1C-BB8A-98B4DCC740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29407" y="4069080"/>
                <a:ext cx="94953" cy="64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FA63B101-CC39-4394-ACE9-86D706EC9C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11836" y="4247768"/>
                <a:ext cx="94953" cy="647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0FDE1A80-1606-4F3C-9566-4E9B453A8E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71926" y="4406021"/>
                <a:ext cx="0" cy="21169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35405663-CAA9-41A0-B3AC-DCA816E57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0562" y="4615625"/>
                <a:ext cx="302727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B364F88E-87A6-4C78-810B-BBBD87FBA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01164" y="4684205"/>
                <a:ext cx="15748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C3A70090-7B6B-49C3-931E-CE5139055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9856" y="4760405"/>
                <a:ext cx="8450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007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B2720-5A01-4922-BCF9-2DC36302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Scenario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589B85-93F4-4A57-AE7A-8B090DF6C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9" y="2172309"/>
            <a:ext cx="2935791" cy="30437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7CC04BB-A585-427A-8A9F-779653F0A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r="16799"/>
          <a:stretch/>
        </p:blipFill>
        <p:spPr>
          <a:xfrm>
            <a:off x="3732673" y="2103194"/>
            <a:ext cx="3466025" cy="3112839"/>
          </a:xfrm>
          <a:prstGeom prst="rect">
            <a:avLst/>
          </a:prstGeom>
        </p:spPr>
      </p:pic>
      <p:sp>
        <p:nvSpPr>
          <p:cNvPr id="6" name="箭號: 向下 5">
            <a:extLst>
              <a:ext uri="{FF2B5EF4-FFF2-40B4-BE49-F238E27FC236}">
                <a16:creationId xmlns:a16="http://schemas.microsoft.com/office/drawing/2014/main" id="{A3336495-3178-4A34-B87E-B6816BF4760E}"/>
              </a:ext>
            </a:extLst>
          </p:cNvPr>
          <p:cNvSpPr/>
          <p:nvPr/>
        </p:nvSpPr>
        <p:spPr>
          <a:xfrm rot="15712213">
            <a:off x="1207544" y="3852132"/>
            <a:ext cx="131743" cy="2077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90A9B355-B23C-462E-A484-BF90772F9FC9}"/>
              </a:ext>
            </a:extLst>
          </p:cNvPr>
          <p:cNvSpPr/>
          <p:nvPr/>
        </p:nvSpPr>
        <p:spPr>
          <a:xfrm rot="15712213">
            <a:off x="1802586" y="3405755"/>
            <a:ext cx="668090" cy="912520"/>
          </a:xfrm>
          <a:prstGeom prst="downArrow">
            <a:avLst/>
          </a:prstGeom>
          <a:solidFill>
            <a:srgbClr val="0911FE"/>
          </a:solidFill>
          <a:ln>
            <a:solidFill>
              <a:srgbClr val="0911F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4F204707-6276-49BE-A5B3-55DB35AFE9B6}"/>
              </a:ext>
            </a:extLst>
          </p:cNvPr>
          <p:cNvSpPr/>
          <p:nvPr/>
        </p:nvSpPr>
        <p:spPr>
          <a:xfrm>
            <a:off x="5296539" y="3949607"/>
            <a:ext cx="668090" cy="456260"/>
          </a:xfrm>
          <a:prstGeom prst="downArrow">
            <a:avLst/>
          </a:prstGeom>
          <a:solidFill>
            <a:srgbClr val="0911FE"/>
          </a:solidFill>
          <a:ln>
            <a:solidFill>
              <a:srgbClr val="0911F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6ECF4014-7950-4377-B055-F55404A46B1E}"/>
              </a:ext>
            </a:extLst>
          </p:cNvPr>
          <p:cNvSpPr/>
          <p:nvPr/>
        </p:nvSpPr>
        <p:spPr>
          <a:xfrm>
            <a:off x="5540168" y="3455945"/>
            <a:ext cx="111760" cy="15322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C94E2B-9EFC-4187-B495-E57B94A95016}"/>
              </a:ext>
            </a:extLst>
          </p:cNvPr>
          <p:cNvSpPr/>
          <p:nvPr/>
        </p:nvSpPr>
        <p:spPr>
          <a:xfrm>
            <a:off x="540440" y="2368311"/>
            <a:ext cx="649178" cy="327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(a)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83242B-683F-4A3E-B782-1413A541E624}"/>
              </a:ext>
            </a:extLst>
          </p:cNvPr>
          <p:cNvSpPr/>
          <p:nvPr/>
        </p:nvSpPr>
        <p:spPr>
          <a:xfrm>
            <a:off x="3244014" y="2278841"/>
            <a:ext cx="649178" cy="327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(b)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52C62E2-1D46-42A9-A01F-BBA7015EC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423" y="2368311"/>
            <a:ext cx="4082305" cy="273754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B56986D-352A-4D8B-A16D-CB1EEC7CCB01}"/>
              </a:ext>
            </a:extLst>
          </p:cNvPr>
          <p:cNvSpPr/>
          <p:nvPr/>
        </p:nvSpPr>
        <p:spPr>
          <a:xfrm>
            <a:off x="7198698" y="2278841"/>
            <a:ext cx="649178" cy="327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(c)</a:t>
            </a: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2419BADC-4779-4321-87EB-4AFCBB3B1726}"/>
              </a:ext>
            </a:extLst>
          </p:cNvPr>
          <p:cNvSpPr/>
          <p:nvPr/>
        </p:nvSpPr>
        <p:spPr>
          <a:xfrm>
            <a:off x="9444695" y="3352389"/>
            <a:ext cx="111760" cy="15322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49CABD2-178B-4662-B8C8-FC18A8EE73B8}"/>
              </a:ext>
            </a:extLst>
          </p:cNvPr>
          <p:cNvSpPr/>
          <p:nvPr/>
        </p:nvSpPr>
        <p:spPr>
          <a:xfrm rot="2706663">
            <a:off x="8582915" y="3625477"/>
            <a:ext cx="668090" cy="456260"/>
          </a:xfrm>
          <a:prstGeom prst="downArrow">
            <a:avLst/>
          </a:prstGeom>
          <a:solidFill>
            <a:srgbClr val="0911FE"/>
          </a:solidFill>
          <a:ln>
            <a:solidFill>
              <a:srgbClr val="0911F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1E3DB4A4-A39A-414E-84AF-71105C8A0DFB}"/>
              </a:ext>
            </a:extLst>
          </p:cNvPr>
          <p:cNvSpPr/>
          <p:nvPr/>
        </p:nvSpPr>
        <p:spPr>
          <a:xfrm rot="19109051">
            <a:off x="9692649" y="3630907"/>
            <a:ext cx="668090" cy="456260"/>
          </a:xfrm>
          <a:prstGeom prst="downArrow">
            <a:avLst/>
          </a:prstGeom>
          <a:solidFill>
            <a:srgbClr val="0911FE"/>
          </a:solidFill>
          <a:ln>
            <a:solidFill>
              <a:srgbClr val="0911F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AE60E98-068C-481A-9455-AD3173A4D42F}"/>
              </a:ext>
            </a:extLst>
          </p:cNvPr>
          <p:cNvSpPr txBox="1"/>
          <p:nvPr/>
        </p:nvSpPr>
        <p:spPr>
          <a:xfrm>
            <a:off x="1343193" y="5358594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Urban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1F03FA-6B31-455F-A05A-8D1B3C61C4B0}"/>
              </a:ext>
            </a:extLst>
          </p:cNvPr>
          <p:cNvSpPr txBox="1"/>
          <p:nvPr/>
        </p:nvSpPr>
        <p:spPr>
          <a:xfrm>
            <a:off x="5011903" y="5358594"/>
            <a:ext cx="1564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Suburbs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A72F768-DF4E-4EE6-AD58-933588973D9C}"/>
              </a:ext>
            </a:extLst>
          </p:cNvPr>
          <p:cNvSpPr txBox="1"/>
          <p:nvPr/>
        </p:nvSpPr>
        <p:spPr>
          <a:xfrm>
            <a:off x="9005638" y="5321204"/>
            <a:ext cx="96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197123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BFB18-C2B7-4C80-888D-EE1271C7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F72F22-ECDA-43A4-A592-DCB2BB156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704576" cy="402336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/>
              <a:t>Introduction to Spatial-Reconfigurable Phased Array (SPRArray)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/>
              <a:t>Application &amp; Motivation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Multi-Tier Drone Architecture for 5G/B5G Cellular Networks: Challenges, Trends, and Prospects </a:t>
            </a:r>
            <a:r>
              <a:rPr lang="en-US" altLang="zh-TW"/>
              <a:t>[5]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b="1"/>
              <a:t>Survey on Previous Work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Radiation analysis of conformal phased array antennas on distorted structures (2003) [1]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A Self-Adapting Flexible (SELFLEX) Antenna Array for Changing Conformal Surface Applications (2013) [2]</a:t>
            </a:r>
          </a:p>
          <a:p>
            <a:pPr marL="749808" lvl="1" indent="-457200">
              <a:lnSpc>
                <a:spcPct val="100000"/>
              </a:lnSpc>
            </a:pPr>
            <a:r>
              <a:rPr lang="en-US"/>
              <a:t>A Survey on Indoor Positioning Systems (2014) [3]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/>
              <a:t>Survey of Indoor Localization Systems and Technologies (2019) [4]</a:t>
            </a:r>
            <a:endParaRPr lang="en-US" altLang="zh-TW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TW" b="1"/>
              <a:t>Self-Invented Microwave Assisted Positioning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 altLang="zh-TW"/>
              <a:t>Setup &amp; Data Interpretation</a:t>
            </a:r>
          </a:p>
          <a:p>
            <a:pPr marL="749808" lvl="1" indent="-457200">
              <a:lnSpc>
                <a:spcPct val="110000"/>
              </a:lnSpc>
            </a:pPr>
            <a:r>
              <a:rPr lang="en-US" altLang="zh-TW"/>
              <a:t>Range Resolution: 2.3cm ; Max. Detection Range: 1.5m</a:t>
            </a:r>
          </a:p>
          <a:p>
            <a:pPr marL="749808" lvl="1" indent="-457200">
              <a:lnSpc>
                <a:spcPct val="150000"/>
              </a:lnSpc>
            </a:pPr>
            <a:endParaRPr lang="en-US" altLang="zh-TW"/>
          </a:p>
          <a:p>
            <a:pPr marL="0" indent="0">
              <a:lnSpc>
                <a:spcPct val="15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5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97C302-2D56-4451-8FB3-B9EE989E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3140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/>
              <a:t>Multi-</a:t>
            </a:r>
            <a:r>
              <a:rPr lang="en-US" altLang="zh-TW" sz="4400"/>
              <a:t>Tier Drone </a:t>
            </a:r>
            <a:r>
              <a:rPr lang="en-US" sz="4400"/>
              <a:t>Architecture for 5G/B5G Cellular Networks[5]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F28C8-4FA6-469A-AA3B-D8889116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1712" y="1845734"/>
            <a:ext cx="3688080" cy="4179692"/>
          </a:xfrm>
        </p:spPr>
        <p:txBody>
          <a:bodyPr/>
          <a:lstStyle/>
          <a:p>
            <a:r>
              <a:rPr lang="en-US"/>
              <a:t>Structures:</a:t>
            </a:r>
          </a:p>
          <a:p>
            <a:pPr lvl="1"/>
            <a:r>
              <a:rPr lang="en-US" sz="2000"/>
              <a:t>High-Altitude Platforms </a:t>
            </a:r>
            <a:r>
              <a:rPr lang="en-US" sz="2000" b="1"/>
              <a:t>(HAPs) </a:t>
            </a:r>
            <a:r>
              <a:rPr lang="en-US" sz="2000"/>
              <a:t>in Stratosphere</a:t>
            </a:r>
          </a:p>
          <a:p>
            <a:pPr lvl="1"/>
            <a:r>
              <a:rPr lang="en-US" sz="2000"/>
              <a:t>Low-Altitude Platforms </a:t>
            </a:r>
            <a:r>
              <a:rPr lang="en-US" sz="2000" b="1"/>
              <a:t>(LAPs) </a:t>
            </a:r>
            <a:r>
              <a:rPr lang="en-US" sz="2000"/>
              <a:t>in Atmosphere</a:t>
            </a:r>
          </a:p>
          <a:p>
            <a:r>
              <a:rPr lang="en-US"/>
              <a:t>Benefits:</a:t>
            </a:r>
          </a:p>
          <a:p>
            <a:pPr lvl="1"/>
            <a:r>
              <a:rPr lang="en-US" sz="2000"/>
              <a:t>Better </a:t>
            </a:r>
            <a:r>
              <a:rPr lang="en-US" sz="2000" b="1"/>
              <a:t>Line-of-</a:t>
            </a:r>
            <a:r>
              <a:rPr lang="en-US" altLang="zh-TW" sz="2000" b="1"/>
              <a:t>Sight (Los)</a:t>
            </a:r>
          </a:p>
          <a:p>
            <a:pPr lvl="1"/>
            <a:r>
              <a:rPr lang="en-US" altLang="zh-TW" sz="2000"/>
              <a:t>Better </a:t>
            </a:r>
            <a:r>
              <a:rPr lang="en-US" altLang="zh-TW" sz="2000" b="1"/>
              <a:t>Spectral Efficiency (SE)</a:t>
            </a:r>
          </a:p>
          <a:p>
            <a:pPr lvl="1"/>
            <a:r>
              <a:rPr lang="en-US" sz="2000"/>
              <a:t>Adjust </a:t>
            </a:r>
            <a:r>
              <a:rPr lang="en-US" sz="2000" b="1"/>
              <a:t>Quality of Service </a:t>
            </a:r>
            <a:r>
              <a:rPr lang="en-US" sz="2000"/>
              <a:t>by Dynamic Deployment</a:t>
            </a:r>
          </a:p>
          <a:p>
            <a:pPr lvl="1"/>
            <a:r>
              <a:rPr lang="en-US" sz="2000"/>
              <a:t>Avoid Over-Engineering of 5G terrestrial Base Station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86BB2C-6145-484F-99F6-65034147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" t="2511" r="1660" b="2250"/>
          <a:stretch/>
        </p:blipFill>
        <p:spPr>
          <a:xfrm>
            <a:off x="1176528" y="1950720"/>
            <a:ext cx="5699760" cy="398068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823F8EB-F791-4C9E-8626-C06AAB5C3871}"/>
              </a:ext>
            </a:extLst>
          </p:cNvPr>
          <p:cNvSpPr txBox="1"/>
          <p:nvPr/>
        </p:nvSpPr>
        <p:spPr>
          <a:xfrm>
            <a:off x="6876288" y="2274393"/>
            <a:ext cx="680141" cy="369332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HAPs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8ABBAE9-FA6A-42A7-9458-AB49F099ACE3}"/>
              </a:ext>
            </a:extLst>
          </p:cNvPr>
          <p:cNvSpPr/>
          <p:nvPr/>
        </p:nvSpPr>
        <p:spPr>
          <a:xfrm>
            <a:off x="3511296" y="1950720"/>
            <a:ext cx="1237488" cy="79799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45F7A52-D251-42A6-866A-119FC13115ED}"/>
              </a:ext>
            </a:extLst>
          </p:cNvPr>
          <p:cNvSpPr/>
          <p:nvPr/>
        </p:nvSpPr>
        <p:spPr>
          <a:xfrm>
            <a:off x="1298448" y="2846832"/>
            <a:ext cx="5352288" cy="1091184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21AAB0-804E-44FA-B102-5971DBDBD728}"/>
              </a:ext>
            </a:extLst>
          </p:cNvPr>
          <p:cNvSpPr txBox="1"/>
          <p:nvPr/>
        </p:nvSpPr>
        <p:spPr>
          <a:xfrm>
            <a:off x="6876287" y="2864889"/>
            <a:ext cx="680141" cy="369332"/>
          </a:xfrm>
          <a:prstGeom prst="rect">
            <a:avLst/>
          </a:prstGeom>
          <a:noFill/>
          <a:ln w="38100">
            <a:solidFill>
              <a:srgbClr val="92D05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92D050"/>
                </a:solidFill>
              </a:rPr>
              <a:t>LAPs</a:t>
            </a:r>
          </a:p>
        </p:txBody>
      </p:sp>
    </p:spTree>
    <p:extLst>
      <p:ext uri="{BB962C8B-B14F-4D97-AF65-F5344CB8AC3E}">
        <p14:creationId xmlns:p14="http://schemas.microsoft.com/office/powerpoint/2010/main" val="207272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97C302-2D56-4451-8FB3-B9EE989E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3140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/>
              <a:t>Multi-</a:t>
            </a:r>
            <a:r>
              <a:rPr lang="en-US" altLang="zh-TW" sz="4400"/>
              <a:t>Tier Drone </a:t>
            </a:r>
            <a:r>
              <a:rPr lang="en-US" sz="4400"/>
              <a:t>Architecture for 5G/B5G Cellular Networks[5]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F28C8-4FA6-469A-AA3B-D8889116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0" y="1916914"/>
            <a:ext cx="3688080" cy="4179692"/>
          </a:xfrm>
        </p:spPr>
        <p:txBody>
          <a:bodyPr/>
          <a:lstStyle/>
          <a:p>
            <a:r>
              <a:rPr lang="en-US"/>
              <a:t>Structures:</a:t>
            </a:r>
          </a:p>
          <a:p>
            <a:pPr lvl="1"/>
            <a:r>
              <a:rPr lang="en-US" sz="2000"/>
              <a:t>High-Altitude Platforms </a:t>
            </a:r>
            <a:r>
              <a:rPr lang="en-US" sz="2000" b="1"/>
              <a:t>(HAPs) </a:t>
            </a:r>
            <a:r>
              <a:rPr lang="en-US" sz="2000"/>
              <a:t>in Stratosphere</a:t>
            </a:r>
          </a:p>
          <a:p>
            <a:pPr lvl="1"/>
            <a:r>
              <a:rPr lang="en-US" sz="2000"/>
              <a:t>Low-Altitude Platforms </a:t>
            </a:r>
            <a:r>
              <a:rPr lang="en-US" sz="2000" b="1"/>
              <a:t>(LAPs) </a:t>
            </a:r>
            <a:r>
              <a:rPr lang="en-US" sz="2000"/>
              <a:t>in Atmosphere</a:t>
            </a:r>
          </a:p>
          <a:p>
            <a:r>
              <a:rPr lang="en-US"/>
              <a:t>Benefits:</a:t>
            </a:r>
          </a:p>
          <a:p>
            <a:pPr lvl="1"/>
            <a:r>
              <a:rPr lang="en-US" sz="2000"/>
              <a:t>Better </a:t>
            </a:r>
            <a:r>
              <a:rPr lang="en-US" sz="2000" b="1"/>
              <a:t>Line-of-</a:t>
            </a:r>
            <a:r>
              <a:rPr lang="en-US" altLang="zh-TW" sz="2000" b="1"/>
              <a:t>Sight (Los)</a:t>
            </a:r>
          </a:p>
          <a:p>
            <a:pPr lvl="1"/>
            <a:r>
              <a:rPr lang="en-US" altLang="zh-TW" sz="2000"/>
              <a:t>Better </a:t>
            </a:r>
            <a:r>
              <a:rPr lang="en-US" altLang="zh-TW" sz="2000" b="1"/>
              <a:t>Spectral Efficiency (SE)</a:t>
            </a:r>
          </a:p>
          <a:p>
            <a:pPr lvl="1"/>
            <a:r>
              <a:rPr lang="en-US" sz="2000"/>
              <a:t>Adjust </a:t>
            </a:r>
            <a:r>
              <a:rPr lang="en-US" sz="2000" b="1"/>
              <a:t>Quality of Service </a:t>
            </a:r>
            <a:r>
              <a:rPr lang="en-US" sz="2000"/>
              <a:t>by Dynamic Deployment</a:t>
            </a:r>
          </a:p>
          <a:p>
            <a:pPr lvl="1"/>
            <a:r>
              <a:rPr lang="en-US" sz="2000"/>
              <a:t>Avoid Over-Engineering of 5G terrestrial Base Station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75EBF-B5C1-485E-86D3-904A71694547}"/>
              </a:ext>
            </a:extLst>
          </p:cNvPr>
          <p:cNvGrpSpPr/>
          <p:nvPr/>
        </p:nvGrpSpPr>
        <p:grpSpPr>
          <a:xfrm>
            <a:off x="173371" y="1753399"/>
            <a:ext cx="3415219" cy="4364359"/>
            <a:chOff x="545280" y="1845733"/>
            <a:chExt cx="3415219" cy="436435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6DD5951-E29A-478B-B61B-D1E03758F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02" t="2487" r="43549" b="19278"/>
            <a:stretch/>
          </p:blipFill>
          <p:spPr>
            <a:xfrm>
              <a:off x="545280" y="1845733"/>
              <a:ext cx="3415219" cy="4273712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C1419A5-7DE7-4D59-895F-DF742672CF6D}"/>
                </a:ext>
              </a:extLst>
            </p:cNvPr>
            <p:cNvSpPr txBox="1"/>
            <p:nvPr/>
          </p:nvSpPr>
          <p:spPr>
            <a:xfrm>
              <a:off x="1066800" y="5840760"/>
              <a:ext cx="26677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User-to-Base Station Ratio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58EEE7C-5464-4F70-914F-8217F6EEFBF0}"/>
                </a:ext>
              </a:extLst>
            </p:cNvPr>
            <p:cNvSpPr txBox="1"/>
            <p:nvPr/>
          </p:nvSpPr>
          <p:spPr>
            <a:xfrm rot="16200000">
              <a:off x="-522231" y="3879599"/>
              <a:ext cx="25043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 (b/s/Hz)</a:t>
              </a: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7D955C00-ADCD-4063-BE35-DAAB7ABD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983" y="2083578"/>
            <a:ext cx="4540034" cy="337124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0F0FD97-CD8A-4F14-AF20-F64B6390FA9C}"/>
              </a:ext>
            </a:extLst>
          </p:cNvPr>
          <p:cNvSpPr txBox="1"/>
          <p:nvPr/>
        </p:nvSpPr>
        <p:spPr>
          <a:xfrm>
            <a:off x="4984081" y="5270158"/>
            <a:ext cx="26677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Proportion of Small Drone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D60818-E9F2-42DA-A9C7-A15F0A470CFF}"/>
              </a:ext>
            </a:extLst>
          </p:cNvPr>
          <p:cNvSpPr txBox="1"/>
          <p:nvPr/>
        </p:nvSpPr>
        <p:spPr>
          <a:xfrm rot="16200000">
            <a:off x="1671612" y="3666549"/>
            <a:ext cx="44907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Downlink SE per User (b/s/Hz)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E7C2048-E662-460E-960C-BE68EDFA5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6" t="5133" r="67577" b="85328"/>
          <a:stretch/>
        </p:blipFill>
        <p:spPr>
          <a:xfrm>
            <a:off x="4337538" y="1898912"/>
            <a:ext cx="2309447" cy="82084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8690273-1948-4E49-ABF2-1F44D2231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1" t="55372" r="43549" b="28441"/>
          <a:stretch/>
        </p:blipFill>
        <p:spPr>
          <a:xfrm>
            <a:off x="1317197" y="4372707"/>
            <a:ext cx="2508786" cy="117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2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1D96AF-3409-45DB-90A1-C2545027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Work [5]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21FCCD4-92A1-4CA1-BD88-89D58886A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874" y="1822817"/>
            <a:ext cx="5426224" cy="4378691"/>
          </a:xfrm>
          <a:prstGeom prst="rect">
            <a:avLst/>
          </a:prstGeom>
        </p:spPr>
      </p:pic>
      <p:pic>
        <p:nvPicPr>
          <p:cNvPr id="2050" name="Picture 2" descr="https://cdn.vox-cdn.com/thumbor/qtnqjirCLBHNiAdX7ys_e9J0rQM=/0x0:1687x1125/1200x800/filters:focal(0x0:1687x1125)/cdn.vox-cdn.com/uploads/chorus_image/image/48681987/titan-aerospace-drone-google.0.0.jpeg">
            <a:extLst>
              <a:ext uri="{FF2B5EF4-FFF2-40B4-BE49-F238E27FC236}">
                <a16:creationId xmlns:a16="http://schemas.microsoft.com/office/drawing/2014/main" id="{59705377-CDE5-493B-9B0D-CD41503D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826" y="1822817"/>
            <a:ext cx="3140854" cy="209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">
            <a:extLst>
              <a:ext uri="{FF2B5EF4-FFF2-40B4-BE49-F238E27FC236}">
                <a16:creationId xmlns:a16="http://schemas.microsoft.com/office/drawing/2014/main" id="{05AC82BF-24F1-4A44-8E9F-A4DC1F66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31" y="2528989"/>
            <a:ext cx="1225062" cy="4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7272A63-0C21-4661-A2EC-1BD2753E6469}"/>
              </a:ext>
            </a:extLst>
          </p:cNvPr>
          <p:cNvSpPr txBox="1"/>
          <p:nvPr/>
        </p:nvSpPr>
        <p:spPr>
          <a:xfrm>
            <a:off x="6225358" y="3088976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SKYBENDER</a:t>
            </a:r>
          </a:p>
        </p:txBody>
      </p:sp>
      <p:pic>
        <p:nvPicPr>
          <p:cNvPr id="2054" name="Picture 6" descr="完成階段性偏鄉上網任務！Facebook暫停無人機Aquila計畫，轉攻底層技術研發">
            <a:extLst>
              <a:ext uri="{FF2B5EF4-FFF2-40B4-BE49-F238E27FC236}">
                <a16:creationId xmlns:a16="http://schemas.microsoft.com/office/drawing/2014/main" id="{3E78F559-6391-4C28-949A-D65F42B14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826" y="4318433"/>
            <a:ext cx="3700272" cy="160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acebook, logo, social, media Free Icon of Social Media Logos">
            <a:extLst>
              <a:ext uri="{FF2B5EF4-FFF2-40B4-BE49-F238E27FC236}">
                <a16:creationId xmlns:a16="http://schemas.microsoft.com/office/drawing/2014/main" id="{E2E3FE21-06DF-4BD7-AF78-9B180FEAC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686" y="4510998"/>
            <a:ext cx="618978" cy="61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8DE6337-DA56-4C13-88FD-56449D23FF7A}"/>
              </a:ext>
            </a:extLst>
          </p:cNvPr>
          <p:cNvSpPr txBox="1"/>
          <p:nvPr/>
        </p:nvSpPr>
        <p:spPr>
          <a:xfrm>
            <a:off x="6513073" y="518769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Aquila</a:t>
            </a:r>
          </a:p>
        </p:txBody>
      </p:sp>
    </p:spTree>
    <p:extLst>
      <p:ext uri="{BB962C8B-B14F-4D97-AF65-F5344CB8AC3E}">
        <p14:creationId xmlns:p14="http://schemas.microsoft.com/office/powerpoint/2010/main" val="374422632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982</TotalTime>
  <Words>1304</Words>
  <Application>Microsoft Office PowerPoint</Application>
  <PresentationFormat>寬螢幕</PresentationFormat>
  <Paragraphs>226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新細明體</vt:lpstr>
      <vt:lpstr>Calibri</vt:lpstr>
      <vt:lpstr>Calibri Light</vt:lpstr>
      <vt:lpstr>Cambria Math</vt:lpstr>
      <vt:lpstr>回顧</vt:lpstr>
      <vt:lpstr>Spatial-Reconfigurable Phased Array</vt:lpstr>
      <vt:lpstr>Outline</vt:lpstr>
      <vt:lpstr>Introduction to Spatial-Reconfigurable Phased Array (SPRArray)</vt:lpstr>
      <vt:lpstr>Implementation of SPRCube</vt:lpstr>
      <vt:lpstr>Application Scenario</vt:lpstr>
      <vt:lpstr>Outline</vt:lpstr>
      <vt:lpstr>Multi-Tier Drone Architecture for 5G/B5G Cellular Networks[5]</vt:lpstr>
      <vt:lpstr>Multi-Tier Drone Architecture for 5G/B5G Cellular Networks[5]</vt:lpstr>
      <vt:lpstr>Current Work [5]</vt:lpstr>
      <vt:lpstr>Pros and Cons of LAPs [5] (Compared with HAPs)</vt:lpstr>
      <vt:lpstr>Outline</vt:lpstr>
      <vt:lpstr>Radiation analysis of conformal phased array antennas on distorted structures [1]</vt:lpstr>
      <vt:lpstr>Radiation analysis of conformal phased array antennas on distorted structures [1]</vt:lpstr>
      <vt:lpstr>A Self-Adapting Flexible (SELFLEX) Antenna Array for Changing Conformal Surface Applications (2013) [2]</vt:lpstr>
      <vt:lpstr>PowerPoint 簡報</vt:lpstr>
      <vt:lpstr>A Survey on Indoor Positioning Systems (2014)[3]</vt:lpstr>
      <vt:lpstr>Survey of Indoor Localization Systems and Technologies (2019) [4]</vt:lpstr>
      <vt:lpstr>Outline</vt:lpstr>
      <vt:lpstr>Self-Invented Microwave-Assisted Positioning (MAP)</vt:lpstr>
      <vt:lpstr>Setup of Distance Measurement</vt:lpstr>
      <vt:lpstr>Measured Results</vt:lpstr>
      <vt:lpstr>Conclusions</vt:lpstr>
      <vt:lpstr>Future Work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2020/12/02</dc:title>
  <dc:creator>AsusBen</dc:creator>
  <cp:lastModifiedBy>AsusBen</cp:lastModifiedBy>
  <cp:revision>248</cp:revision>
  <dcterms:created xsi:type="dcterms:W3CDTF">2020-12-01T19:51:48Z</dcterms:created>
  <dcterms:modified xsi:type="dcterms:W3CDTF">2020-12-03T08:17:58Z</dcterms:modified>
</cp:coreProperties>
</file>